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46"/>
  </p:notesMasterIdLst>
  <p:sldIdLst>
    <p:sldId id="257" r:id="rId4"/>
    <p:sldId id="439" r:id="rId5"/>
    <p:sldId id="384" r:id="rId6"/>
    <p:sldId id="385" r:id="rId7"/>
    <p:sldId id="436" r:id="rId8"/>
    <p:sldId id="423" r:id="rId9"/>
    <p:sldId id="351" r:id="rId10"/>
    <p:sldId id="388" r:id="rId11"/>
    <p:sldId id="424" r:id="rId12"/>
    <p:sldId id="433" r:id="rId13"/>
    <p:sldId id="387" r:id="rId14"/>
    <p:sldId id="393" r:id="rId15"/>
    <p:sldId id="396" r:id="rId16"/>
    <p:sldId id="400" r:id="rId17"/>
    <p:sldId id="403" r:id="rId18"/>
    <p:sldId id="404" r:id="rId19"/>
    <p:sldId id="405" r:id="rId20"/>
    <p:sldId id="406" r:id="rId21"/>
    <p:sldId id="409" r:id="rId22"/>
    <p:sldId id="426" r:id="rId23"/>
    <p:sldId id="427" r:id="rId24"/>
    <p:sldId id="428" r:id="rId25"/>
    <p:sldId id="437" r:id="rId26"/>
    <p:sldId id="430" r:id="rId27"/>
    <p:sldId id="438" r:id="rId28"/>
    <p:sldId id="413" r:id="rId29"/>
    <p:sldId id="414" r:id="rId30"/>
    <p:sldId id="415" r:id="rId31"/>
    <p:sldId id="416" r:id="rId32"/>
    <p:sldId id="417" r:id="rId33"/>
    <p:sldId id="419" r:id="rId34"/>
    <p:sldId id="421" r:id="rId35"/>
    <p:sldId id="357" r:id="rId36"/>
    <p:sldId id="260" r:id="rId37"/>
    <p:sldId id="259" r:id="rId38"/>
    <p:sldId id="378" r:id="rId39"/>
    <p:sldId id="327" r:id="rId40"/>
    <p:sldId id="343" r:id="rId41"/>
    <p:sldId id="434" r:id="rId42"/>
    <p:sldId id="350" r:id="rId43"/>
    <p:sldId id="432" r:id="rId44"/>
    <p:sldId id="344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6" autoAdjust="0"/>
    <p:restoredTop sz="79941" autoAdjust="0"/>
  </p:normalViewPr>
  <p:slideViewPr>
    <p:cSldViewPr>
      <p:cViewPr varScale="1">
        <p:scale>
          <a:sx n="101" d="100"/>
          <a:sy n="101" d="100"/>
        </p:scale>
        <p:origin x="-18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DAC7AB-EB75-4EB0-9F5D-E4FE24E78B41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35A0782-E94D-4013-AC25-40A360787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547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5A0782-E94D-4013-AC25-40A360787C0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07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5A0782-E94D-4013-AC25-40A360787C0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08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1D9DB-B436-4D12-9F87-6EAEB2940D8E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11035-48C6-4676-8C43-4BC9453C9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92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D667F-57F9-4FDA-AC76-D43E232BB780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ADC69-2749-43C7-B9A3-A128A96CB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32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4D765-48C0-45CD-960E-C698B440A826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FA618-91FE-4D0F-AA03-200E539FED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83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DA006-FE63-4D17-B6E8-8AAC63F48AE9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8F807-E3C4-422A-9969-0C648B3A2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52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27ED9-18FE-427E-9438-ECD44FB8F320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8D59-82F8-4FEF-8F42-DC34E4C5A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11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CD840-7FE2-4992-90F1-D9CD11376385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FA4AA-E80E-4400-BE54-885FD448C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5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14F31-069B-49F4-A5CB-B38C9ACE5286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509D3-CABE-48D7-B007-5B0E8C40A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34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2DFC5-EB6A-43C6-A20E-251F89CA1E5E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11295-9E82-48D3-B6C5-E96CEC7E1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85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8DB55-AD80-4C70-8F19-D778D8949C97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74D9B-26FA-491A-9DF8-0C375DD9B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69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4E4D7-9168-4961-B74E-03C6D21C2BB0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ABF9B-721E-4E21-8B1E-AE3564C9A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50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BFC62-668D-4881-BA2D-FA92333F327E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BC7D0-A3F9-479F-BF31-6063B8F67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68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5CFB5-5342-4AC5-87F0-77C10218F00A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579EF-E1DE-4A5D-B6A9-94B4672F6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628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99C52-E772-4EF7-B326-775CC72C6994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C5231-F552-4D62-B690-210BBCDB75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33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FA224-4CB1-4071-B836-4BEA2F946566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23FFA-6FA0-48A2-BA9A-BEBF2F8C1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11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DE44B-61F8-442C-BC4C-780220A136B2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07F9B-9764-4D08-B8AD-805A7CEAC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54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A2B4C-E4FE-5944-A47E-F9794B68CE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74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8DEAB-2AEE-1540-A1FD-C5321EF9AE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177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408A4-1F3E-DC4B-B556-5EDEF79449F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111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C0AEC-D9B6-DB43-BF1C-9D486371E1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85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78F0D-7934-CD42-945E-724E26DC105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06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2B255-DDB5-084C-8976-B8E18FAE55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61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77DB1-DF76-AA45-96C8-E3CA9EF2F9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407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21D29-333B-4720-8DEE-9F7B0AB277F6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850C5-6FAF-4937-83B5-C305C2BF4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020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33C96-F2D2-7647-A494-252C41CFE7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4491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BBB5C-0E86-4647-8D6A-767546348E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38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F4596-719F-C744-8883-13E092FA4A2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07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6CC51-227C-5644-B73E-0D353567194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011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234E1-08D1-4825-B037-791A6CBD8579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3B3C9-6A14-4693-920F-C5BC37080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F8C35-A2DA-45C8-8572-F03BE3C0660C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C85D6-1BA3-428E-9A21-C86AE0C30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66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05AF0-01EF-4EB5-8842-2EEBF0EF9D6A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90B8A-CA15-4FB2-90AE-EDD2F25C5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59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05537-A200-4CA1-8B39-3F41844505F2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9DBA7-53E3-4186-B47D-DF360A3CE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87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14E9E-F081-403F-81C7-8D4AA8BEF096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72BEA-364C-47E9-9755-AD2A610C66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68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76899-0F4D-4F21-B5BB-61B203315C46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779CE-F4CF-487B-B7F0-F441321DD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43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0D0DA7-DB94-4066-AD02-01F9D5F1589F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95C788-7254-499D-905A-C3FC92602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6EEFB8-A0E9-439F-B061-BEEADCBD5197}" type="datetimeFigureOut">
              <a:rPr lang="en-US"/>
              <a:pPr>
                <a:defRPr/>
              </a:pPr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8B5443-B76A-49E5-AD18-69F9A25BD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 i="0">
                <a:solidFill>
                  <a:schemeClr val="tx1"/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 i="0">
                <a:solidFill>
                  <a:schemeClr val="tx1"/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 i="0">
                <a:solidFill>
                  <a:schemeClr val="tx1"/>
                </a:solidFill>
              </a:defRPr>
            </a:lvl1pPr>
          </a:lstStyle>
          <a:p>
            <a:pPr eaLnBrk="0" hangingPunct="0">
              <a:defRPr/>
            </a:pPr>
            <a:fld id="{545C5D21-082E-E641-A5E8-199CB7C1CBFD}" type="slidenum">
              <a:rPr lang="en-US">
                <a:solidFill>
                  <a:srgbClr val="FFFFFF"/>
                </a:solidFill>
                <a:latin typeface="Times New Roman" charset="0"/>
                <a:cs typeface="+mn-cs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2902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microsoft.com/office/2007/relationships/media" Target="file://localhost/Users/bkocsis/Munka/talks/a0_half.mov" TargetMode="External"/><Relationship Id="rId2" Type="http://schemas.openxmlformats.org/officeDocument/2006/relationships/video" Target="file://localhost/Users/bkocsis/Munka/talks/a0_half.mov" TargetMode="Externa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hyperlink" Target="file:///C:\loeb\Images\New\incl.mov" TargetMode="External"/><Relationship Id="rId12" Type="http://schemas.openxmlformats.org/officeDocument/2006/relationships/hyperlink" Target="file:///C:\loeb\Images\New\ne_v2.mov" TargetMode="External"/><Relationship Id="rId13" Type="http://schemas.openxmlformats.org/officeDocument/2006/relationships/hyperlink" Target="file:///C:\loeb\Images\New\shanghai_final.mov" TargetMode="External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" Type="http://schemas.microsoft.com/office/2007/relationships/media" Target="file://localhost/Users/aviloeb/Documents/Powerpoint/Movies/incl.mov" TargetMode="External"/><Relationship Id="rId2" Type="http://schemas.openxmlformats.org/officeDocument/2006/relationships/video" Target="file://localhost/Users/aviloeb/Documents/Powerpoint/Movies/incl.mov" TargetMode="External"/><Relationship Id="rId3" Type="http://schemas.microsoft.com/office/2007/relationships/media" Target="file://localhost/Users/bkocsis/Munka/talks/shanghai_final.mov" TargetMode="External"/><Relationship Id="rId4" Type="http://schemas.openxmlformats.org/officeDocument/2006/relationships/video" Target="file://localhost/Users/bkocsis/Munka/talks/shanghai_final.mov" TargetMode="External"/><Relationship Id="rId5" Type="http://schemas.microsoft.com/office/2007/relationships/media" Target="file://localhost/Users/aviloeb/Documents/Powerpoint/Movies/ne_v2.mov" TargetMode="External"/><Relationship Id="rId6" Type="http://schemas.openxmlformats.org/officeDocument/2006/relationships/video" Target="file://localhost/Users/aviloeb/Documents/Powerpoint/Movies/ne_v2.mov" TargetMode="External"/><Relationship Id="rId7" Type="http://schemas.openxmlformats.org/officeDocument/2006/relationships/slideLayout" Target="../slideLayouts/slideLayout24.xml"/><Relationship Id="rId8" Type="http://schemas.openxmlformats.org/officeDocument/2006/relationships/hyperlink" Target="http://arxiv.org/find/astro-ph/1/au:+Moscibrodzka_M/0/1/0/all/0/1" TargetMode="External"/><Relationship Id="rId9" Type="http://schemas.openxmlformats.org/officeDocument/2006/relationships/hyperlink" Target="http://arxiv.org/find/astro-ph/1/au:+Shiokawa_H/0/1/0/all/0/1" TargetMode="External"/><Relationship Id="rId10" Type="http://schemas.openxmlformats.org/officeDocument/2006/relationships/hyperlink" Target="http://arxiv.org/find/astro-ph/1/au:+Leung_P/0/1/0/all/0/1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png"/><Relationship Id="rId3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5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2.png"/><Relationship Id="rId3" Type="http://schemas.openxmlformats.org/officeDocument/2006/relationships/image" Target="../media/image4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hyperlink" Target="file:///C:\loeb\Images\New\merger.mov" TargetMode="External"/><Relationship Id="rId5" Type="http://schemas.openxmlformats.org/officeDocument/2006/relationships/hyperlink" Target="file:///C:\loeb\Images\New\spbmovie.mpg" TargetMode="External"/><Relationship Id="rId6" Type="http://schemas.openxmlformats.org/officeDocument/2006/relationships/image" Target="../media/image44.png"/><Relationship Id="rId1" Type="http://schemas.microsoft.com/office/2007/relationships/media" Target="file://localhost/Users/bkocsis/Munka/talks/spbmovie.mpg" TargetMode="External"/><Relationship Id="rId2" Type="http://schemas.openxmlformats.org/officeDocument/2006/relationships/video" Target="file://localhost/Users/bkocsis/Munka/talks/spbmovie.m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image" Target="../media/image6.wmf"/><Relationship Id="rId5" Type="http://schemas.openxmlformats.org/officeDocument/2006/relationships/image" Target="../media/image7.wmf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3"/>
          <p:cNvSpPr>
            <a:spLocks noChangeArrowheads="1"/>
          </p:cNvSpPr>
          <p:nvPr/>
        </p:nvSpPr>
        <p:spPr bwMode="auto">
          <a:xfrm>
            <a:off x="228600" y="4953000"/>
            <a:ext cx="48815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3200" b="1" i="1" dirty="0">
                <a:solidFill>
                  <a:srgbClr val="CC3300"/>
                </a:solidFill>
                <a:latin typeface="Times New Roman" pitchFamily="18" charset="0"/>
              </a:rPr>
              <a:t>Kocsis Bence</a:t>
            </a:r>
            <a:r>
              <a:rPr lang="en-US" sz="3200" b="1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endParaRPr lang="hu-HU" sz="3200" b="1" i="1" dirty="0">
              <a:solidFill>
                <a:srgbClr val="CC330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i="1" dirty="0" smtClean="0">
                <a:solidFill>
                  <a:srgbClr val="FFFFFF"/>
                </a:solidFill>
                <a:latin typeface="Times New Roman" pitchFamily="18" charset="0"/>
              </a:rPr>
              <a:t>Email: </a:t>
            </a:r>
            <a:r>
              <a:rPr lang="en-US" i="1" dirty="0" err="1" smtClean="0">
                <a:solidFill>
                  <a:srgbClr val="FFFFFF"/>
                </a:solidFill>
                <a:latin typeface="Times New Roman" pitchFamily="18" charset="0"/>
              </a:rPr>
              <a:t>bkocsis@gmail.com</a:t>
            </a:r>
            <a:endParaRPr lang="en-US" i="1" dirty="0" smtClean="0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i="1" dirty="0" smtClean="0">
                <a:solidFill>
                  <a:srgbClr val="FFFFFF"/>
                </a:solidFill>
                <a:latin typeface="Times New Roman" pitchFamily="18" charset="0"/>
              </a:rPr>
              <a:t>Tel: 372-2500 / 6342</a:t>
            </a:r>
          </a:p>
          <a:p>
            <a:pPr>
              <a:lnSpc>
                <a:spcPct val="90000"/>
              </a:lnSpc>
            </a:pPr>
            <a:r>
              <a:rPr lang="en-US" i="1" dirty="0" err="1" smtClean="0">
                <a:solidFill>
                  <a:srgbClr val="FFFFFF"/>
                </a:solidFill>
                <a:latin typeface="Times New Roman" pitchFamily="18" charset="0"/>
              </a:rPr>
              <a:t>Iroda</a:t>
            </a:r>
            <a:r>
              <a:rPr lang="en-US" i="1" dirty="0" smtClean="0">
                <a:solidFill>
                  <a:srgbClr val="FFFFFF"/>
                </a:solidFill>
                <a:latin typeface="Times New Roman" pitchFamily="18" charset="0"/>
              </a:rPr>
              <a:t>: 3.141</a:t>
            </a:r>
            <a:endParaRPr lang="en-US" i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" name="AutoShape 6" descr="Pictur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295400"/>
            <a:ext cx="4892194" cy="4843272"/>
          </a:xfrm>
          <a:prstGeom prst="rect">
            <a:avLst/>
          </a:prstGeom>
          <a:scene3d>
            <a:camera prst="orthographicFront">
              <a:rot lat="0" lon="0" rev="19014000"/>
            </a:camera>
            <a:lightRig rig="threePt" dir="t"/>
          </a:scene3d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457200" y="-609600"/>
            <a:ext cx="83058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+mn-cs"/>
              </a:rPr>
              <a:t>Fekete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+mn-c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+mn-cs"/>
              </a:rPr>
              <a:t>lyuk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+mn-c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+mn-cs"/>
              </a:rPr>
              <a:t>fizika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3200" b="1" dirty="0" err="1" smtClean="0"/>
              <a:t>Szupermasszív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fekete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lyukak</a:t>
            </a:r>
            <a:r>
              <a:rPr lang="en-US" sz="3200" b="1" dirty="0" smtClean="0"/>
              <a:t> (SMBH) </a:t>
            </a:r>
            <a:br>
              <a:rPr lang="en-US" sz="3200" b="1" dirty="0" smtClean="0"/>
            </a:br>
            <a:r>
              <a:rPr lang="en-US" sz="3200" b="1" dirty="0" err="1" smtClean="0"/>
              <a:t>és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galaxisaik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dirty="0" smtClean="0"/>
              <a:t>0.2</a:t>
            </a:r>
            <a:r>
              <a:rPr lang="en-US" sz="3200" dirty="0" smtClean="0"/>
              <a:t>% </a:t>
            </a:r>
            <a:r>
              <a:rPr lang="en-US" sz="3200" dirty="0" err="1" smtClean="0"/>
              <a:t>galaxismag</a:t>
            </a:r>
            <a:r>
              <a:rPr lang="en-US" sz="3200" dirty="0" smtClean="0"/>
              <a:t> </a:t>
            </a:r>
            <a:r>
              <a:rPr lang="en-US" sz="3200" dirty="0" err="1" smtClean="0"/>
              <a:t>tömeg</a:t>
            </a:r>
            <a:r>
              <a:rPr lang="en-US" sz="3200" dirty="0" smtClean="0"/>
              <a:t> </a:t>
            </a:r>
            <a:r>
              <a:rPr lang="en-US" sz="3200" dirty="0" smtClean="0"/>
              <a:t>= SMBH </a:t>
            </a:r>
            <a:r>
              <a:rPr lang="en-US" sz="3200" dirty="0" err="1" smtClean="0"/>
              <a:t>fekete</a:t>
            </a:r>
            <a:r>
              <a:rPr lang="en-US" sz="3200" dirty="0" smtClean="0"/>
              <a:t> </a:t>
            </a:r>
            <a:r>
              <a:rPr lang="en-US" sz="3200" dirty="0" err="1" smtClean="0"/>
              <a:t>lyuk</a:t>
            </a:r>
            <a:endParaRPr lang="en-US" sz="3200" dirty="0"/>
          </a:p>
        </p:txBody>
      </p:sp>
      <p:pic>
        <p:nvPicPr>
          <p:cNvPr id="5" name="Picture 4" descr="scatter_f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905000"/>
            <a:ext cx="3911019" cy="3990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724113" y="3810000"/>
            <a:ext cx="2280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Fekete</a:t>
            </a:r>
            <a:r>
              <a:rPr lang="en-US" sz="2000" dirty="0" smtClean="0"/>
              <a:t> </a:t>
            </a:r>
            <a:r>
              <a:rPr lang="en-US" sz="2000" dirty="0" err="1" smtClean="0"/>
              <a:t>lyuk</a:t>
            </a:r>
            <a:r>
              <a:rPr lang="en-US" sz="2000" dirty="0" smtClean="0"/>
              <a:t> </a:t>
            </a:r>
            <a:r>
              <a:rPr lang="en-US" sz="2000" dirty="0" err="1" smtClean="0"/>
              <a:t>tömeg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0" y="62484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Csillagok</a:t>
            </a:r>
            <a:r>
              <a:rPr lang="en-US" dirty="0" smtClean="0"/>
              <a:t> random </a:t>
            </a:r>
            <a:r>
              <a:rPr lang="en-US" dirty="0" err="1" smtClean="0"/>
              <a:t>sebessége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879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Text Box 2"/>
          <p:cNvSpPr txBox="1">
            <a:spLocks noChangeArrowheads="1"/>
          </p:cNvSpPr>
          <p:nvPr/>
        </p:nvSpPr>
        <p:spPr bwMode="auto">
          <a:xfrm>
            <a:off x="1765300" y="228600"/>
            <a:ext cx="5257800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Fekete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lyuk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fizika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 New Roman" charset="0"/>
              <a:cs typeface="+mn-cs"/>
            </a:endParaRPr>
          </a:p>
        </p:txBody>
      </p:sp>
      <p:sp>
        <p:nvSpPr>
          <p:cNvPr id="1123331" name="Rectangle 3"/>
          <p:cNvSpPr>
            <a:spLocks noChangeArrowheads="1"/>
          </p:cNvSpPr>
          <p:nvPr/>
        </p:nvSpPr>
        <p:spPr bwMode="auto">
          <a:xfrm>
            <a:off x="457200" y="1389062"/>
            <a:ext cx="81534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  <a:cs typeface="+mn-cs"/>
              </a:rPr>
              <a:t>Gáz</a:t>
            </a:r>
            <a:r>
              <a:rPr lang="en-US" sz="28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  <a:cs typeface="+mn-cs"/>
              </a:rPr>
              <a:t> </a:t>
            </a:r>
            <a:r>
              <a:rPr lang="en-US" sz="28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  <a:cs typeface="+mn-cs"/>
              </a:rPr>
              <a:t>akkréció</a:t>
            </a:r>
            <a:r>
              <a:rPr lang="en-US" sz="28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  <a:cs typeface="+mn-cs"/>
              </a:rPr>
              <a:t> </a:t>
            </a:r>
            <a:r>
              <a:rPr lang="en-US" sz="28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  <a:cs typeface="+mn-cs"/>
              </a:rPr>
              <a:t>elmélete</a:t>
            </a:r>
            <a:r>
              <a:rPr lang="en-US" sz="28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  <a:cs typeface="+mn-cs"/>
              </a:rPr>
              <a:t>:</a:t>
            </a:r>
            <a:r>
              <a:rPr lang="en-US" sz="2800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                                                                </a:t>
            </a:r>
            <a:r>
              <a:rPr lang="en-US" sz="2800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akkréciós</a:t>
            </a:r>
            <a:r>
              <a:rPr lang="en-US" sz="2800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korong</a:t>
            </a:r>
            <a:r>
              <a:rPr lang="en-US" sz="2800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, </a:t>
            </a:r>
            <a:r>
              <a:rPr lang="en-US" sz="2800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kiáramlás</a:t>
            </a:r>
            <a:r>
              <a:rPr lang="en-US" sz="2800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, </a:t>
            </a:r>
            <a:r>
              <a:rPr lang="en-US" sz="2800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jetek</a:t>
            </a:r>
            <a:endParaRPr lang="en-US" sz="2800" dirty="0" smtClean="0">
              <a:solidFill>
                <a:srgbClr val="FFFFFF"/>
              </a:solidFill>
              <a:latin typeface="Times New Roman" charset="0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4400" b="1" dirty="0" smtClean="0">
              <a:solidFill>
                <a:srgbClr val="FFFFFF"/>
              </a:solidFill>
              <a:latin typeface="Edwardian Script ITC" charset="0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  <a:cs typeface="+mn-cs"/>
              </a:rPr>
              <a:t>Általános</a:t>
            </a:r>
            <a:r>
              <a:rPr lang="en-US" sz="28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  <a:cs typeface="+mn-cs"/>
              </a:rPr>
              <a:t> </a:t>
            </a:r>
            <a:r>
              <a:rPr lang="en-US" sz="28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  <a:cs typeface="+mn-cs"/>
              </a:rPr>
              <a:t>relativitiáselmélet</a:t>
            </a:r>
            <a:r>
              <a:rPr lang="en-US" sz="28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  <a:cs typeface="+mn-cs"/>
              </a:rPr>
              <a:t> </a:t>
            </a:r>
            <a:r>
              <a:rPr lang="en-US" sz="28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  <a:cs typeface="+mn-cs"/>
              </a:rPr>
              <a:t>ellenőrzése</a:t>
            </a:r>
            <a:r>
              <a:rPr lang="en-US" sz="28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  <a:cs typeface="+mn-cs"/>
              </a:rPr>
              <a:t>:</a:t>
            </a:r>
            <a:r>
              <a:rPr lang="en-US" sz="2800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                                           </a:t>
            </a:r>
            <a:r>
              <a:rPr lang="en-US" sz="2800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erős</a:t>
            </a:r>
            <a:r>
              <a:rPr lang="en-US" sz="2800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gravitációs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  <a:cs typeface="+mn-cs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tér</a:t>
            </a:r>
            <a:r>
              <a:rPr lang="en-US" sz="2800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, </a:t>
            </a:r>
            <a:r>
              <a:rPr lang="en-US" sz="2800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horizont</a:t>
            </a:r>
            <a:r>
              <a:rPr lang="en-US" sz="2800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letézése</a:t>
            </a:r>
            <a:endParaRPr lang="en-US" sz="4400" b="1" dirty="0" smtClean="0">
              <a:solidFill>
                <a:srgbClr val="FFFFFF"/>
              </a:solidFill>
              <a:latin typeface="Edwardian Script ITC" charset="0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4400" b="1" dirty="0" smtClean="0">
                <a:solidFill>
                  <a:srgbClr val="FFFFFF"/>
                </a:solidFill>
                <a:latin typeface="+mn-lt"/>
                <a:cs typeface="+mn-cs"/>
              </a:rPr>
              <a:t>  </a:t>
            </a:r>
            <a:r>
              <a:rPr lang="en-US" sz="2800" dirty="0" err="1" smtClean="0">
                <a:solidFill>
                  <a:srgbClr val="FFFFFF"/>
                </a:solidFill>
                <a:latin typeface="+mn-lt"/>
                <a:cs typeface="+mn-cs"/>
              </a:rPr>
              <a:t>Kvantum</a:t>
            </a:r>
            <a:r>
              <a:rPr lang="en-US" sz="2800" dirty="0" smtClean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+mn-lt"/>
                <a:cs typeface="+mn-cs"/>
              </a:rPr>
              <a:t>effektusok</a:t>
            </a:r>
            <a:r>
              <a:rPr lang="en-US" sz="2800" dirty="0" smtClean="0">
                <a:solidFill>
                  <a:srgbClr val="FFFFFF"/>
                </a:solidFill>
                <a:latin typeface="+mn-lt"/>
                <a:cs typeface="+mn-cs"/>
              </a:rPr>
              <a:t> a </a:t>
            </a:r>
            <a:r>
              <a:rPr lang="en-US" sz="2800" dirty="0" err="1" smtClean="0">
                <a:solidFill>
                  <a:srgbClr val="FFFFFF"/>
                </a:solidFill>
                <a:latin typeface="+mn-lt"/>
                <a:cs typeface="+mn-cs"/>
              </a:rPr>
              <a:t>horizont</a:t>
            </a:r>
            <a:r>
              <a:rPr lang="en-US" sz="2800" dirty="0" smtClean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+mn-lt"/>
                <a:cs typeface="+mn-cs"/>
              </a:rPr>
              <a:t>körül</a:t>
            </a:r>
            <a:r>
              <a:rPr lang="en-US" sz="2800" dirty="0" smtClean="0">
                <a:solidFill>
                  <a:srgbClr val="FFFFFF"/>
                </a:solidFill>
                <a:latin typeface="+mn-lt"/>
                <a:cs typeface="+mn-cs"/>
              </a:rPr>
              <a:t> (</a:t>
            </a:r>
            <a:r>
              <a:rPr lang="en-US" sz="2800" dirty="0" err="1" smtClean="0">
                <a:solidFill>
                  <a:srgbClr val="FFFFFF"/>
                </a:solidFill>
                <a:latin typeface="+mn-lt"/>
                <a:cs typeface="+mn-cs"/>
              </a:rPr>
              <a:t>tűzfal</a:t>
            </a:r>
            <a:r>
              <a:rPr lang="en-US" sz="2800" dirty="0" smtClean="0">
                <a:solidFill>
                  <a:srgbClr val="FFFFFF"/>
                </a:solidFill>
                <a:latin typeface="+mn-lt"/>
                <a:cs typeface="+mn-cs"/>
              </a:rPr>
              <a:t>?</a:t>
            </a:r>
            <a:r>
              <a:rPr lang="en-US" sz="2800" dirty="0" smtClean="0">
                <a:solidFill>
                  <a:srgbClr val="FFFFFF"/>
                </a:solidFill>
                <a:latin typeface="+mn-lt"/>
                <a:cs typeface="+mn-cs"/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800" dirty="0">
                <a:solidFill>
                  <a:srgbClr val="FFFFFF"/>
                </a:solidFill>
                <a:latin typeface="+mn-lt"/>
                <a:cs typeface="+mn-cs"/>
              </a:rPr>
              <a:t>	</a:t>
            </a:r>
            <a:r>
              <a:rPr lang="en-US" sz="2800" dirty="0" err="1" smtClean="0">
                <a:solidFill>
                  <a:srgbClr val="FFFFFF"/>
                </a:solidFill>
                <a:latin typeface="+mn-lt"/>
                <a:cs typeface="+mn-cs"/>
              </a:rPr>
              <a:t>Általános</a:t>
            </a:r>
            <a:r>
              <a:rPr lang="en-US" sz="2800" dirty="0" smtClean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+mn-lt"/>
                <a:cs typeface="+mn-cs"/>
              </a:rPr>
              <a:t>relativitáselmélet</a:t>
            </a:r>
            <a:r>
              <a:rPr lang="en-US" sz="2800" dirty="0" smtClean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+mn-lt"/>
                <a:cs typeface="+mn-cs"/>
              </a:rPr>
              <a:t>érvénytelen</a:t>
            </a:r>
            <a:r>
              <a:rPr lang="en-US" sz="2800" dirty="0" smtClean="0">
                <a:solidFill>
                  <a:srgbClr val="FFFFFF"/>
                </a:solidFill>
                <a:latin typeface="+mn-lt"/>
                <a:cs typeface="+mn-cs"/>
              </a:rPr>
              <a:t> a </a:t>
            </a:r>
            <a:r>
              <a:rPr lang="en-US" sz="2800" dirty="0" err="1" smtClean="0">
                <a:solidFill>
                  <a:srgbClr val="FFFFFF"/>
                </a:solidFill>
                <a:latin typeface="+mn-lt"/>
                <a:cs typeface="+mn-cs"/>
              </a:rPr>
              <a:t>szingularitásnál</a:t>
            </a:r>
            <a:endParaRPr lang="en-US" sz="4400" b="1" dirty="0">
              <a:solidFill>
                <a:srgbClr val="FFFFFF"/>
              </a:solidFill>
              <a:latin typeface="Edwardian Script ITC" charset="0"/>
              <a:cs typeface="+mn-cs"/>
            </a:endParaRPr>
          </a:p>
        </p:txBody>
      </p:sp>
      <p:pic>
        <p:nvPicPr>
          <p:cNvPr id="26629" name="Picture 4" descr="The image “file:///C:/Documents%20and%20Settings/loeb/Application%20Data/SSH/temp/Fig1.png” cannot be displayed, because it contains errors."/>
          <p:cNvPicPr>
            <a:picLocks noChangeAspect="1" noChangeArrowheads="1"/>
          </p:cNvPicPr>
          <p:nvPr/>
        </p:nvPicPr>
        <p:blipFill>
          <a:blip r:embed="rId3"/>
          <a:srcRect r="35709" b="10161"/>
          <a:stretch>
            <a:fillRect/>
          </a:stretch>
        </p:blipFill>
        <p:spPr bwMode="auto">
          <a:xfrm>
            <a:off x="7467600" y="4267200"/>
            <a:ext cx="1656805" cy="154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7023100" y="1524000"/>
          <a:ext cx="1905000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Image" r:id="rId4" imgW="4259949" imgH="2324301" progId="">
                  <p:embed/>
                </p:oleObj>
              </mc:Choice>
              <mc:Fallback>
                <p:oleObj name="Image" r:id="rId4" imgW="4259949" imgH="232430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3100" y="1524000"/>
                        <a:ext cx="1905000" cy="110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17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6905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5100"/>
            <a:ext cx="8382000" cy="381000"/>
          </a:xfrm>
        </p:spPr>
        <p:txBody>
          <a:bodyPr/>
          <a:lstStyle/>
          <a:p>
            <a:r>
              <a:rPr lang="en-US" b="1" i="1" dirty="0" err="1">
                <a:latin typeface="Vivaldi" charset="0"/>
              </a:rPr>
              <a:t>SgrA</a:t>
            </a:r>
            <a:r>
              <a:rPr lang="en-US" b="1" i="1" dirty="0">
                <a:latin typeface="Vivaldi" charset="0"/>
              </a:rPr>
              <a:t>* </a:t>
            </a:r>
            <a:r>
              <a:rPr lang="en-US" b="1" i="1" dirty="0" smtClean="0">
                <a:latin typeface="Vivaldi" charset="0"/>
              </a:rPr>
              <a:t>a </a:t>
            </a:r>
            <a:r>
              <a:rPr lang="en-US" b="1" i="1" dirty="0" err="1" smtClean="0">
                <a:latin typeface="Vivaldi" charset="0"/>
              </a:rPr>
              <a:t>legnagyobb</a:t>
            </a:r>
            <a:r>
              <a:rPr lang="en-US" b="1" i="1" dirty="0" smtClean="0">
                <a:latin typeface="Vivaldi" charset="0"/>
              </a:rPr>
              <a:t> </a:t>
            </a:r>
            <a:br>
              <a:rPr lang="en-US" b="1" i="1" dirty="0" smtClean="0">
                <a:latin typeface="Vivaldi" charset="0"/>
              </a:rPr>
            </a:br>
            <a:r>
              <a:rPr lang="en-US" b="1" i="1" dirty="0" err="1" smtClean="0">
                <a:latin typeface="Vivaldi" charset="0"/>
              </a:rPr>
              <a:t>fekete</a:t>
            </a:r>
            <a:r>
              <a:rPr lang="en-US" b="1" i="1" dirty="0" smtClean="0">
                <a:latin typeface="Vivaldi" charset="0"/>
              </a:rPr>
              <a:t> </a:t>
            </a:r>
            <a:r>
              <a:rPr lang="en-US" b="1" i="1" dirty="0" err="1" smtClean="0">
                <a:latin typeface="Vivaldi" charset="0"/>
              </a:rPr>
              <a:t>lyuk</a:t>
            </a:r>
            <a:r>
              <a:rPr lang="en-US" b="1" i="1" dirty="0" smtClean="0">
                <a:latin typeface="Vivaldi" charset="0"/>
              </a:rPr>
              <a:t> </a:t>
            </a:r>
            <a:r>
              <a:rPr lang="en-US" b="1" i="1" dirty="0" err="1" smtClean="0">
                <a:latin typeface="Vivaldi" charset="0"/>
              </a:rPr>
              <a:t>az</a:t>
            </a:r>
            <a:r>
              <a:rPr lang="en-US" b="1" i="1" dirty="0" smtClean="0">
                <a:latin typeface="Vivaldi" charset="0"/>
              </a:rPr>
              <a:t> </a:t>
            </a:r>
            <a:r>
              <a:rPr lang="en-US" b="1" i="1" dirty="0" err="1" smtClean="0">
                <a:latin typeface="Vivaldi" charset="0"/>
              </a:rPr>
              <a:t>égen</a:t>
            </a:r>
            <a:endParaRPr lang="en-US" b="1" i="1" dirty="0">
              <a:latin typeface="Vivald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0" y="5029200"/>
            <a:ext cx="4703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en-US" sz="2000" dirty="0" smtClean="0"/>
              <a:t> [4 </a:t>
            </a:r>
            <a:r>
              <a:rPr lang="en-US" sz="2000" dirty="0" err="1" smtClean="0"/>
              <a:t>millió</a:t>
            </a:r>
            <a:r>
              <a:rPr lang="en-US" sz="2000" dirty="0" smtClean="0"/>
              <a:t> </a:t>
            </a:r>
            <a:r>
              <a:rPr lang="en-US" sz="2000" dirty="0" err="1" smtClean="0"/>
              <a:t>naptömeg</a:t>
            </a:r>
            <a:r>
              <a:rPr lang="en-US" sz="2000" baseline="-25000" dirty="0" smtClean="0"/>
              <a:t> </a:t>
            </a:r>
            <a:r>
              <a:rPr lang="en-US" sz="2000" dirty="0">
                <a:solidFill>
                  <a:srgbClr val="FFFFFF"/>
                </a:solidFill>
              </a:rPr>
              <a:t>@ </a:t>
            </a:r>
            <a:r>
              <a:rPr lang="en-US" sz="2000" dirty="0" smtClean="0">
                <a:solidFill>
                  <a:srgbClr val="FFFFFF"/>
                </a:solidFill>
              </a:rPr>
              <a:t>26,000 </a:t>
            </a:r>
            <a:r>
              <a:rPr lang="en-US" sz="2000" dirty="0" err="1" smtClean="0">
                <a:solidFill>
                  <a:srgbClr val="FFFFFF"/>
                </a:solidFill>
              </a:rPr>
              <a:t>lyr</a:t>
            </a:r>
            <a:r>
              <a:rPr lang="en-US" sz="2000" dirty="0" smtClean="0">
                <a:solidFill>
                  <a:srgbClr val="FFFFFF"/>
                </a:solidFill>
              </a:rPr>
              <a:t>]</a:t>
            </a:r>
            <a:endParaRPr lang="en-US" sz="2000" baseline="-2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0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he image “file:///C:/Documents%20and%20Settings/loeb/Application%20Data/SSH/temp/Fig1_pol.png” cannot be displayed, because it contains error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852488"/>
            <a:ext cx="6005513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791200" y="63246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40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2667000" y="6278563"/>
            <a:ext cx="533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latin typeface="Times New Roman" charset="0"/>
                <a:cs typeface="+mn-cs"/>
              </a:rPr>
              <a:t>Broderick &amp; Loeb 2005</a:t>
            </a:r>
          </a:p>
        </p:txBody>
      </p:sp>
      <p:sp>
        <p:nvSpPr>
          <p:cNvPr id="1243142" name="Rectangle 6"/>
          <p:cNvSpPr>
            <a:spLocks noChangeArrowheads="1"/>
          </p:cNvSpPr>
          <p:nvPr/>
        </p:nvSpPr>
        <p:spPr bwMode="auto">
          <a:xfrm>
            <a:off x="1104900" y="0"/>
            <a:ext cx="708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8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Fekete</a:t>
            </a:r>
            <a:r>
              <a:rPr lang="en-US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 </a:t>
            </a:r>
            <a:r>
              <a:rPr lang="en-US" sz="28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lyuk</a:t>
            </a:r>
            <a:r>
              <a:rPr lang="en-US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 </a:t>
            </a:r>
            <a:r>
              <a:rPr lang="en-US" sz="28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fizika</a:t>
            </a:r>
            <a:r>
              <a:rPr lang="en-US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 </a:t>
            </a:r>
            <a:r>
              <a:rPr lang="en-US" sz="28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és</a:t>
            </a:r>
            <a:r>
              <a:rPr lang="en-US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 </a:t>
            </a:r>
            <a:r>
              <a:rPr lang="en-US" sz="28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charset="0"/>
                <a:cs typeface="+mn-cs"/>
              </a:rPr>
              <a:t>asztrofizika</a:t>
            </a:r>
            <a:endParaRPr lang="en-US" sz="2800" b="1" i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 New Roman" charset="0"/>
              <a:cs typeface="+mn-cs"/>
            </a:endParaRPr>
          </a:p>
        </p:txBody>
      </p:sp>
      <p:pic>
        <p:nvPicPr>
          <p:cNvPr id="31750" name="Picture 6" descr="/Users/aviloeb/Documents/Powerpoint/Movies/a0_half.fl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-34925" y="990600"/>
            <a:ext cx="90265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473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0" fill="hold"/>
                                        <p:tgtEl>
                                          <p:spTgt spid="317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75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7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7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748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b="1" i="1" u="sng" dirty="0" err="1" smtClean="0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Numerikus</a:t>
            </a:r>
            <a:r>
              <a:rPr lang="en-US" sz="4000" b="1" i="1" u="sng" dirty="0" smtClean="0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 </a:t>
            </a:r>
            <a:r>
              <a:rPr lang="en-US" sz="4000" b="1" i="1" u="sng" dirty="0" err="1" smtClean="0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szimulációk</a:t>
            </a:r>
            <a:r>
              <a:rPr lang="en-US" sz="4000" b="1" i="1" u="sng" dirty="0" smtClean="0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 </a:t>
            </a:r>
            <a:r>
              <a:rPr lang="en-US" sz="4000" b="1" i="1" u="sng" dirty="0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(GRMHD)</a:t>
            </a:r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457200" y="6221413"/>
            <a:ext cx="8229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i="1" dirty="0">
                <a:solidFill>
                  <a:srgbClr val="FFFFFF"/>
                </a:solidFill>
                <a:latin typeface="Times New Roman" charset="0"/>
                <a:cs typeface="+mn-cs"/>
              </a:rPr>
              <a:t>C. </a:t>
            </a:r>
            <a:r>
              <a:rPr lang="en-US" sz="2400" b="1" i="1" dirty="0" err="1">
                <a:solidFill>
                  <a:srgbClr val="FFFFFF"/>
                </a:solidFill>
                <a:latin typeface="Times New Roman" charset="0"/>
                <a:cs typeface="+mn-cs"/>
              </a:rPr>
              <a:t>Gammie</a:t>
            </a:r>
            <a:r>
              <a:rPr lang="en-US" b="1" i="1" dirty="0">
                <a:solidFill>
                  <a:srgbClr val="FFFFFF"/>
                </a:solidFill>
                <a:latin typeface="Times New Roman" charset="0"/>
                <a:cs typeface="+mn-cs"/>
              </a:rPr>
              <a:t>, </a:t>
            </a:r>
            <a:r>
              <a:rPr lang="en-US" sz="2000" b="1" i="1" dirty="0">
                <a:solidFill>
                  <a:srgbClr val="FFFFFF"/>
                </a:solidFill>
                <a:latin typeface="Times New Roman" charset="0"/>
                <a:cs typeface="+mn-cs"/>
              </a:rPr>
              <a:t>J. </a:t>
            </a:r>
            <a:r>
              <a:rPr lang="en-US" sz="2000" b="1" i="1" dirty="0" err="1">
                <a:solidFill>
                  <a:srgbClr val="FFFFFF"/>
                </a:solidFill>
                <a:latin typeface="Times New Roman" charset="0"/>
                <a:cs typeface="+mn-cs"/>
              </a:rPr>
              <a:t>Dolence</a:t>
            </a:r>
            <a:r>
              <a:rPr lang="en-US" sz="2000" b="1" i="1" dirty="0">
                <a:solidFill>
                  <a:srgbClr val="FFFFFF"/>
                </a:solidFill>
                <a:latin typeface="Times New Roman" charset="0"/>
                <a:cs typeface="+mn-cs"/>
              </a:rPr>
              <a:t>, M.</a:t>
            </a:r>
            <a:r>
              <a:rPr lang="en-US" sz="2000" b="1" i="1" dirty="0">
                <a:solidFill>
                  <a:srgbClr val="FFFFFF"/>
                </a:solidFill>
                <a:latin typeface="Times New Roman" charset="0"/>
                <a:cs typeface="+mn-cs"/>
                <a:hlinkClick r:id="rId8"/>
              </a:rPr>
              <a:t> Moscibrodzka</a:t>
            </a:r>
            <a:r>
              <a:rPr lang="en-US" sz="2000" b="1" i="1" dirty="0">
                <a:solidFill>
                  <a:srgbClr val="FFFFFF"/>
                </a:solidFill>
                <a:latin typeface="Times New Roman" charset="0"/>
                <a:cs typeface="+mn-cs"/>
              </a:rPr>
              <a:t>, </a:t>
            </a:r>
            <a:r>
              <a:rPr lang="en-US" sz="2000" b="1" i="1" dirty="0">
                <a:solidFill>
                  <a:srgbClr val="FFFFFF"/>
                </a:solidFill>
                <a:latin typeface="Times New Roman" charset="0"/>
                <a:cs typeface="+mn-cs"/>
                <a:hlinkClick r:id="rId9"/>
              </a:rPr>
              <a:t>H. Shiokawa</a:t>
            </a:r>
            <a:r>
              <a:rPr lang="en-US" sz="2000" b="1" i="1" dirty="0">
                <a:solidFill>
                  <a:srgbClr val="FFFFFF"/>
                </a:solidFill>
                <a:latin typeface="Times New Roman" charset="0"/>
                <a:cs typeface="+mn-cs"/>
              </a:rPr>
              <a:t>, </a:t>
            </a:r>
            <a:r>
              <a:rPr lang="en-US" sz="2000" b="1" i="1" dirty="0">
                <a:solidFill>
                  <a:srgbClr val="FFFFFF"/>
                </a:solidFill>
                <a:latin typeface="Times New Roman" charset="0"/>
                <a:cs typeface="+mn-cs"/>
                <a:hlinkClick r:id="rId10"/>
              </a:rPr>
              <a:t>P. Leung</a:t>
            </a:r>
            <a:r>
              <a:rPr lang="en-US" sz="2000" b="1" i="1" dirty="0">
                <a:solidFill>
                  <a:srgbClr val="FFFFFF"/>
                </a:solidFill>
                <a:latin typeface="Times New Roman" charset="0"/>
                <a:cs typeface="+mn-cs"/>
              </a:rPr>
              <a:t>  (2009)</a:t>
            </a:r>
          </a:p>
        </p:txBody>
      </p:sp>
      <p:sp useBgFill="1">
        <p:nvSpPr>
          <p:cNvPr id="45060" name="AutoShape 6">
            <a:hlinkClick r:id="rId11" action="ppaction://program" highlightClick="1"/>
          </p:cNvPr>
          <p:cNvSpPr>
            <a:spLocks noChangeAspect="1" noChangeArrowheads="1"/>
          </p:cNvSpPr>
          <p:nvPr/>
        </p:nvSpPr>
        <p:spPr bwMode="auto">
          <a:xfrm>
            <a:off x="838200" y="2438400"/>
            <a:ext cx="2084388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US" b="1" i="1">
              <a:solidFill>
                <a:srgbClr val="990000"/>
              </a:solidFill>
              <a:latin typeface="Times New Roman" charset="0"/>
              <a:cs typeface="+mn-cs"/>
            </a:endParaRPr>
          </a:p>
        </p:txBody>
      </p:sp>
      <p:sp useBgFill="1">
        <p:nvSpPr>
          <p:cNvPr id="45061" name="AutoShape 7">
            <a:hlinkClick r:id="rId12" action="ppaction://program" highlightClick="1"/>
          </p:cNvPr>
          <p:cNvSpPr>
            <a:spLocks noChangeAspect="1" noChangeArrowheads="1"/>
          </p:cNvSpPr>
          <p:nvPr/>
        </p:nvSpPr>
        <p:spPr bwMode="auto">
          <a:xfrm>
            <a:off x="6602413" y="2438400"/>
            <a:ext cx="2084387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US" b="1" i="1">
              <a:solidFill>
                <a:srgbClr val="990000"/>
              </a:solidFill>
              <a:latin typeface="Times New Roman" charset="0"/>
              <a:cs typeface="+mn-cs"/>
            </a:endParaRPr>
          </a:p>
        </p:txBody>
      </p:sp>
      <p:sp useBgFill="1">
        <p:nvSpPr>
          <p:cNvPr id="45062" name="AutoShape 8">
            <a:hlinkClick r:id="rId13" action="ppaction://program" highlightClick="1"/>
          </p:cNvPr>
          <p:cNvSpPr>
            <a:spLocks noChangeAspect="1" noChangeArrowheads="1"/>
          </p:cNvSpPr>
          <p:nvPr/>
        </p:nvSpPr>
        <p:spPr bwMode="auto">
          <a:xfrm>
            <a:off x="3657600" y="2438400"/>
            <a:ext cx="2084388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US" b="1" i="1">
              <a:solidFill>
                <a:srgbClr val="990000"/>
              </a:solidFill>
              <a:latin typeface="Times New Roman" charset="0"/>
              <a:cs typeface="+mn-cs"/>
            </a:endParaRPr>
          </a:p>
        </p:txBody>
      </p:sp>
      <p:sp>
        <p:nvSpPr>
          <p:cNvPr id="45063" name="Text Box 9"/>
          <p:cNvSpPr txBox="1">
            <a:spLocks noChangeArrowheads="1"/>
          </p:cNvSpPr>
          <p:nvPr/>
        </p:nvSpPr>
        <p:spPr bwMode="auto">
          <a:xfrm>
            <a:off x="7315200" y="4768850"/>
            <a:ext cx="914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>
                <a:solidFill>
                  <a:srgbClr val="66FFFF"/>
                </a:solidFill>
                <a:latin typeface="Times New Roman" charset="0"/>
                <a:cs typeface="+mn-cs"/>
              </a:rPr>
              <a:t>setup</a:t>
            </a:r>
          </a:p>
        </p:txBody>
      </p:sp>
      <p:sp>
        <p:nvSpPr>
          <p:cNvPr id="45064" name="Text Box 10"/>
          <p:cNvSpPr txBox="1">
            <a:spLocks noChangeArrowheads="1"/>
          </p:cNvSpPr>
          <p:nvPr/>
        </p:nvSpPr>
        <p:spPr bwMode="auto">
          <a:xfrm>
            <a:off x="4267200" y="4768850"/>
            <a:ext cx="914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>
                <a:solidFill>
                  <a:srgbClr val="66FFFF"/>
                </a:solidFill>
                <a:latin typeface="Times New Roman" charset="0"/>
                <a:cs typeface="+mn-cs"/>
              </a:rPr>
              <a:t>image</a:t>
            </a:r>
          </a:p>
        </p:txBody>
      </p:sp>
      <p:sp>
        <p:nvSpPr>
          <p:cNvPr id="45065" name="Text Box 11"/>
          <p:cNvSpPr txBox="1">
            <a:spLocks noChangeArrowheads="1"/>
          </p:cNvSpPr>
          <p:nvPr/>
        </p:nvSpPr>
        <p:spPr bwMode="auto">
          <a:xfrm>
            <a:off x="1219200" y="4495800"/>
            <a:ext cx="147478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 dirty="0" err="1" smtClean="0">
                <a:solidFill>
                  <a:srgbClr val="66FFFF"/>
                </a:solidFill>
                <a:latin typeface="Times New Roman" charset="0"/>
                <a:cs typeface="+mn-cs"/>
              </a:rPr>
              <a:t>inklináció</a:t>
            </a:r>
            <a:endParaRPr lang="en-US" b="1" i="1" dirty="0">
              <a:solidFill>
                <a:srgbClr val="66FFFF"/>
              </a:solidFill>
              <a:latin typeface="Times New Roman" charset="0"/>
              <a:cs typeface="+mn-cs"/>
            </a:endParaRPr>
          </a:p>
        </p:txBody>
      </p:sp>
      <p:pic>
        <p:nvPicPr>
          <p:cNvPr id="45066" name="Picture 10" descr="/Users/aviloeb/Documents/Powerpoint/Movies/incl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685800" y="1828800"/>
            <a:ext cx="23368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1" descr="/Users/aviloeb/Documents/Powerpoint/Movies/shanghai_final.mov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2922588" y="1143000"/>
            <a:ext cx="3602037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2" descr="/Users/aviloeb/Documents/Powerpoint/Movies/ne_v2.mov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6324600" y="13462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8550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00" fill="hold"/>
                                        <p:tgtEl>
                                          <p:spTgt spid="450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5300" fill="hold"/>
                                        <p:tgtEl>
                                          <p:spTgt spid="45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5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50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6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066"/>
                </p:tgtEl>
              </p:cMediaNode>
            </p:video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06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5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50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7"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06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5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5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r>
              <a:rPr lang="en-US" sz="4000" b="1" i="1" dirty="0"/>
              <a:t>Very Long Baseline Interferometry (VLBI) </a:t>
            </a:r>
            <a:r>
              <a:rPr lang="en-US" sz="4000" b="1" i="1" dirty="0" err="1" smtClean="0"/>
              <a:t>szub</a:t>
            </a:r>
            <a:r>
              <a:rPr lang="en-US" sz="4000" b="1" i="1" dirty="0"/>
              <a:t>-</a:t>
            </a:r>
            <a:r>
              <a:rPr lang="en-US" sz="4000" b="1" i="1" dirty="0" smtClean="0"/>
              <a:t>mm </a:t>
            </a:r>
            <a:r>
              <a:rPr lang="en-US" sz="4000" b="1" i="1" dirty="0" err="1" smtClean="0"/>
              <a:t>hullámhosszon</a:t>
            </a:r>
            <a:endParaRPr lang="en-US" sz="4000" b="1" i="1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 t="23523"/>
          <a:stretch>
            <a:fillRect/>
          </a:stretch>
        </p:blipFill>
        <p:spPr bwMode="auto">
          <a:xfrm>
            <a:off x="4564063" y="2401888"/>
            <a:ext cx="4579937" cy="4532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/>
          <a:srcRect t="23448" r="725"/>
          <a:stretch>
            <a:fillRect/>
          </a:stretch>
        </p:blipFill>
        <p:spPr bwMode="auto">
          <a:xfrm>
            <a:off x="0" y="2401888"/>
            <a:ext cx="4564063" cy="4554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371600"/>
            <a:ext cx="3894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+mn-lt"/>
              </a:rPr>
              <a:t>Föld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n-lt"/>
              </a:rPr>
              <a:t>méretű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 antenna</a:t>
            </a:r>
            <a:endParaRPr lang="en-US" sz="2400" dirty="0" smtClean="0">
              <a:solidFill>
                <a:srgbClr val="FF0000"/>
              </a:solidFill>
              <a:latin typeface="+mn-lt"/>
            </a:endParaRPr>
          </a:p>
          <a:p>
            <a:pPr algn="ctr"/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μas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x (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 /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0.9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mm)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1524000"/>
            <a:ext cx="433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2000" dirty="0" err="1" smtClean="0">
                <a:solidFill>
                  <a:srgbClr val="FFFFFF"/>
                </a:solidFill>
              </a:rPr>
              <a:t>Sgr</a:t>
            </a:r>
            <a:r>
              <a:rPr lang="en-US" sz="2000" dirty="0" smtClean="0">
                <a:solidFill>
                  <a:srgbClr val="FFFFFF"/>
                </a:solidFill>
              </a:rPr>
              <a:t> A</a:t>
            </a:r>
            <a:r>
              <a:rPr lang="en-US" sz="2000" dirty="0">
                <a:solidFill>
                  <a:srgbClr val="FFFFFF"/>
                </a:solidFill>
              </a:rPr>
              <a:t>*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en-US" sz="2000" dirty="0" smtClean="0"/>
              <a:t> [4x10</a:t>
            </a:r>
            <a:r>
              <a:rPr lang="en-US" sz="2000" baseline="30000" dirty="0" smtClean="0"/>
              <a:t>6</a:t>
            </a:r>
            <a:r>
              <a:rPr lang="en-US" sz="2000" dirty="0" smtClean="0"/>
              <a:t> </a:t>
            </a:r>
            <a:r>
              <a:rPr lang="en-US" sz="2000" dirty="0" err="1"/>
              <a:t>M</a:t>
            </a:r>
            <a:r>
              <a:rPr lang="en-US" sz="2000" baseline="-25000" dirty="0" err="1"/>
              <a:t>sun</a:t>
            </a:r>
            <a:r>
              <a:rPr lang="en-US" sz="2000" baseline="-25000" dirty="0"/>
              <a:t> </a:t>
            </a:r>
            <a:r>
              <a:rPr lang="en-US" sz="2000" dirty="0">
                <a:solidFill>
                  <a:srgbClr val="FFFFFF"/>
                </a:solidFill>
              </a:rPr>
              <a:t>@ </a:t>
            </a:r>
            <a:r>
              <a:rPr lang="en-US" sz="2000" dirty="0" smtClean="0">
                <a:solidFill>
                  <a:srgbClr val="FFFFFF"/>
                </a:solidFill>
              </a:rPr>
              <a:t>26k </a:t>
            </a:r>
            <a:r>
              <a:rPr lang="en-US" sz="2000" dirty="0" err="1" smtClean="0">
                <a:solidFill>
                  <a:srgbClr val="FFFFFF"/>
                </a:solidFill>
              </a:rPr>
              <a:t>lyr</a:t>
            </a:r>
            <a:r>
              <a:rPr lang="en-US" sz="2000" dirty="0" smtClean="0">
                <a:solidFill>
                  <a:srgbClr val="FFFFFF"/>
                </a:solidFill>
              </a:rPr>
              <a:t>]</a:t>
            </a:r>
            <a:endParaRPr lang="en-US" sz="2000" baseline="-2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94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r>
              <a:rPr lang="en-US" sz="4000" b="1" i="1" dirty="0"/>
              <a:t>Very Long Baseline Interferometry (VLBI) </a:t>
            </a:r>
            <a:r>
              <a:rPr lang="en-US" sz="4000" b="1" i="1" dirty="0" err="1"/>
              <a:t>szub</a:t>
            </a:r>
            <a:r>
              <a:rPr lang="en-US" sz="4000" b="1" i="1" dirty="0"/>
              <a:t>-mm </a:t>
            </a:r>
            <a:r>
              <a:rPr lang="en-US" sz="4000" b="1" i="1" dirty="0" err="1"/>
              <a:t>hullámhosszon</a:t>
            </a:r>
            <a:endParaRPr lang="en-US" sz="4000" b="1" i="1" dirty="0"/>
          </a:p>
        </p:txBody>
      </p:sp>
      <p:pic>
        <p:nvPicPr>
          <p:cNvPr id="1196037" name="Picture 5"/>
          <p:cNvPicPr>
            <a:picLocks noChangeAspect="1" noChangeArrowheads="1"/>
          </p:cNvPicPr>
          <p:nvPr/>
        </p:nvPicPr>
        <p:blipFill>
          <a:blip r:embed="rId2"/>
          <a:srcRect l="18407" t="17439" r="19168" b="35065"/>
          <a:stretch>
            <a:fillRect/>
          </a:stretch>
        </p:blipFill>
        <p:spPr bwMode="auto">
          <a:xfrm>
            <a:off x="1828800" y="1981200"/>
            <a:ext cx="49530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9409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olarimetric_Imaging_Slid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6400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Michael Johnson, et al. (2015)</a:t>
            </a:r>
            <a:endParaRPr lang="en-US" b="1" i="1" dirty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42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800100"/>
          </a:xfrm>
        </p:spPr>
        <p:txBody>
          <a:bodyPr/>
          <a:lstStyle/>
          <a:p>
            <a:r>
              <a:rPr lang="en-US" dirty="0" smtClean="0"/>
              <a:t>Event Horizon Telescope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48" y="0"/>
            <a:ext cx="8825752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07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7129"/>
            <a:ext cx="7772400" cy="647700"/>
          </a:xfrm>
        </p:spPr>
        <p:txBody>
          <a:bodyPr/>
          <a:lstStyle/>
          <a:p>
            <a:r>
              <a:rPr lang="en-US" sz="4000"/>
              <a:t>M87</a:t>
            </a:r>
          </a:p>
        </p:txBody>
      </p:sp>
      <p:sp>
        <p:nvSpPr>
          <p:cNvPr id="1076230" name="Text Box 6"/>
          <p:cNvSpPr txBox="1">
            <a:spLocks noChangeArrowheads="1"/>
          </p:cNvSpPr>
          <p:nvPr/>
        </p:nvSpPr>
        <p:spPr bwMode="auto">
          <a:xfrm>
            <a:off x="3810000" y="838200"/>
            <a:ext cx="57150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i="1" dirty="0" smtClean="0">
                <a:solidFill>
                  <a:srgbClr val="CCCCFF"/>
                </a:solidFill>
                <a:latin typeface="Times New Roman" charset="0"/>
                <a:cs typeface="+mn-cs"/>
              </a:rPr>
              <a:t>1400-szor </a:t>
            </a:r>
            <a:r>
              <a:rPr lang="en-US" sz="2400" b="1" i="1" dirty="0" err="1" smtClean="0">
                <a:solidFill>
                  <a:srgbClr val="CCCCFF"/>
                </a:solidFill>
                <a:latin typeface="Times New Roman" charset="0"/>
                <a:cs typeface="+mn-cs"/>
              </a:rPr>
              <a:t>nagyob</a:t>
            </a:r>
            <a:r>
              <a:rPr lang="en-US" sz="2400" b="1" i="1" dirty="0" err="1" smtClean="0">
                <a:solidFill>
                  <a:srgbClr val="CCCCFF"/>
                </a:solidFill>
                <a:latin typeface="Times New Roman" charset="0"/>
                <a:cs typeface="+mn-cs"/>
              </a:rPr>
              <a:t>b</a:t>
            </a:r>
            <a:r>
              <a:rPr lang="en-US" sz="2400" b="1" i="1" dirty="0" smtClean="0">
                <a:solidFill>
                  <a:srgbClr val="CCCCFF"/>
                </a:solidFill>
                <a:latin typeface="Times New Roman" charset="0"/>
                <a:cs typeface="+mn-cs"/>
              </a:rPr>
              <a:t> </a:t>
            </a:r>
            <a:r>
              <a:rPr lang="en-US" sz="2400" b="1" i="1" dirty="0" err="1" smtClean="0">
                <a:solidFill>
                  <a:srgbClr val="CCCCFF"/>
                </a:solidFill>
                <a:latin typeface="Times New Roman" charset="0"/>
                <a:cs typeface="+mn-cs"/>
              </a:rPr>
              <a:t>tömegű</a:t>
            </a:r>
            <a:r>
              <a:rPr lang="en-US" sz="2000" b="1" i="1" dirty="0" smtClean="0">
                <a:solidFill>
                  <a:srgbClr val="CCCCFF"/>
                </a:solidFill>
                <a:latin typeface="Times New Roman" charset="0"/>
                <a:cs typeface="+mn-cs"/>
              </a:rPr>
              <a:t> mint </a:t>
            </a:r>
            <a:r>
              <a:rPr lang="en-US" sz="2000" b="1" i="1" dirty="0" err="1" smtClean="0">
                <a:solidFill>
                  <a:srgbClr val="CCCCFF"/>
                </a:solidFill>
                <a:latin typeface="Times New Roman" charset="0"/>
                <a:cs typeface="+mn-cs"/>
              </a:rPr>
              <a:t>SgrA</a:t>
            </a:r>
            <a:r>
              <a:rPr lang="en-US" sz="2000" b="1" i="1" dirty="0" smtClean="0">
                <a:solidFill>
                  <a:srgbClr val="CCCCFF"/>
                </a:solidFill>
                <a:latin typeface="Times New Roman" charset="0"/>
                <a:cs typeface="+mn-cs"/>
              </a:rPr>
              <a:t>*</a:t>
            </a:r>
            <a:endParaRPr lang="en-US" sz="2000" b="1" i="1" dirty="0">
              <a:solidFill>
                <a:srgbClr val="CCCCFF"/>
              </a:solidFill>
              <a:latin typeface="Times New Roman" charset="0"/>
              <a:cs typeface="+mn-cs"/>
            </a:endParaRPr>
          </a:p>
        </p:txBody>
      </p:sp>
      <p:sp>
        <p:nvSpPr>
          <p:cNvPr id="1076232" name="Text Box 8"/>
          <p:cNvSpPr txBox="1">
            <a:spLocks noChangeArrowheads="1"/>
          </p:cNvSpPr>
          <p:nvPr/>
        </p:nvSpPr>
        <p:spPr bwMode="auto">
          <a:xfrm>
            <a:off x="3505200" y="1524000"/>
            <a:ext cx="541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i="1" dirty="0" smtClean="0">
                <a:solidFill>
                  <a:srgbClr val="CCCCFF"/>
                </a:solidFill>
                <a:latin typeface="Times New Roman" charset="0"/>
                <a:cs typeface="+mn-cs"/>
              </a:rPr>
              <a:t>de</a:t>
            </a:r>
            <a:r>
              <a:rPr lang="en-US" sz="2400" b="1" i="1" dirty="0" smtClean="0">
                <a:solidFill>
                  <a:srgbClr val="CCCCFF"/>
                </a:solidFill>
                <a:latin typeface="Times New Roman" charset="0"/>
                <a:cs typeface="+mn-cs"/>
              </a:rPr>
              <a:t> 2000-szer </a:t>
            </a:r>
            <a:r>
              <a:rPr lang="en-US" sz="2400" b="1" i="1" dirty="0" err="1" smtClean="0">
                <a:solidFill>
                  <a:srgbClr val="CCCCFF"/>
                </a:solidFill>
                <a:latin typeface="Times New Roman" charset="0"/>
                <a:cs typeface="+mn-cs"/>
              </a:rPr>
              <a:t>messzebb</a:t>
            </a:r>
            <a:endParaRPr lang="en-US" sz="2400" b="1" i="1" dirty="0">
              <a:solidFill>
                <a:srgbClr val="CCCCFF"/>
              </a:solidFill>
              <a:latin typeface="Times New Roman" charset="0"/>
              <a:cs typeface="+mn-cs"/>
            </a:endParaRPr>
          </a:p>
        </p:txBody>
      </p:sp>
      <p:pic>
        <p:nvPicPr>
          <p:cNvPr id="40965" name="Picture 10"/>
          <p:cNvPicPr>
            <a:picLocks noChangeAspect="1" noChangeArrowheads="1"/>
          </p:cNvPicPr>
          <p:nvPr/>
        </p:nvPicPr>
        <p:blipFill>
          <a:blip r:embed="rId2"/>
          <a:srcRect l="4712" t="11118" r="11136" b="8388"/>
          <a:stretch>
            <a:fillRect/>
          </a:stretch>
        </p:blipFill>
        <p:spPr bwMode="auto">
          <a:xfrm>
            <a:off x="1447800" y="2354263"/>
            <a:ext cx="6380163" cy="450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895350"/>
            <a:ext cx="3251200" cy="46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35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76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76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230" grpId="0"/>
      <p:bldP spid="10762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Tematika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 err="1" smtClean="0"/>
              <a:t>Bevezető</a:t>
            </a: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/>
              <a:t>Fekete</a:t>
            </a:r>
            <a:r>
              <a:rPr lang="en-US" sz="2400" dirty="0" smtClean="0"/>
              <a:t> </a:t>
            </a:r>
            <a:r>
              <a:rPr lang="en-US" sz="2400" dirty="0" err="1" smtClean="0"/>
              <a:t>lyuk</a:t>
            </a:r>
            <a:r>
              <a:rPr lang="en-US" sz="2400" dirty="0" smtClean="0"/>
              <a:t> </a:t>
            </a:r>
            <a:r>
              <a:rPr lang="en-US" sz="2400" dirty="0" err="1" smtClean="0"/>
              <a:t>téridő</a:t>
            </a: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/>
              <a:t>Fekete</a:t>
            </a:r>
            <a:r>
              <a:rPr lang="en-US" sz="2400" dirty="0" smtClean="0"/>
              <a:t> </a:t>
            </a:r>
            <a:r>
              <a:rPr lang="en-US" sz="2400" dirty="0" err="1" smtClean="0"/>
              <a:t>lyuk</a:t>
            </a:r>
            <a:r>
              <a:rPr lang="en-US" sz="2400" dirty="0" smtClean="0"/>
              <a:t> </a:t>
            </a:r>
            <a:r>
              <a:rPr lang="en-US" sz="2400" dirty="0" err="1" smtClean="0"/>
              <a:t>akkréció</a:t>
            </a:r>
            <a:endParaRPr lang="en-US" sz="2400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en-US" sz="2400" dirty="0" err="1" smtClean="0"/>
              <a:t>Szupermasszív</a:t>
            </a:r>
            <a:r>
              <a:rPr lang="en-US" sz="2400" dirty="0" smtClean="0"/>
              <a:t> </a:t>
            </a:r>
            <a:r>
              <a:rPr lang="en-US" sz="2400" dirty="0" err="1" smtClean="0"/>
              <a:t>fekete</a:t>
            </a:r>
            <a:r>
              <a:rPr lang="en-US" sz="2400" dirty="0" smtClean="0"/>
              <a:t> </a:t>
            </a:r>
            <a:r>
              <a:rPr lang="en-US" sz="2400" dirty="0" err="1" smtClean="0"/>
              <a:t>lyukak</a:t>
            </a:r>
            <a:r>
              <a:rPr lang="en-US" sz="2400" dirty="0" smtClean="0"/>
              <a:t>, </a:t>
            </a:r>
            <a:r>
              <a:rPr lang="en-US" sz="2400" dirty="0" err="1" smtClean="0"/>
              <a:t>aktív</a:t>
            </a:r>
            <a:r>
              <a:rPr lang="en-US" sz="2400" dirty="0" smtClean="0"/>
              <a:t> </a:t>
            </a:r>
            <a:r>
              <a:rPr lang="en-US" sz="2400" dirty="0" err="1" smtClean="0"/>
              <a:t>galaxismagok</a:t>
            </a:r>
            <a:endParaRPr lang="en-US" sz="2400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en-US" sz="2400" dirty="0" err="1" smtClean="0"/>
              <a:t>Naptömegű</a:t>
            </a:r>
            <a:r>
              <a:rPr lang="en-US" sz="2400" dirty="0" smtClean="0"/>
              <a:t> </a:t>
            </a:r>
            <a:r>
              <a:rPr lang="en-US" sz="2400" dirty="0" err="1" smtClean="0"/>
              <a:t>fekete</a:t>
            </a:r>
            <a:r>
              <a:rPr lang="en-US" sz="2400" dirty="0" smtClean="0"/>
              <a:t> </a:t>
            </a:r>
            <a:r>
              <a:rPr lang="en-US" sz="2400" dirty="0" err="1" smtClean="0"/>
              <a:t>lyukak</a:t>
            </a:r>
            <a:endParaRPr lang="en-US" sz="2400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en-US" sz="2400" dirty="0" err="1" smtClean="0"/>
              <a:t>Detektálható</a:t>
            </a:r>
            <a:r>
              <a:rPr lang="en-US" sz="2400" dirty="0" smtClean="0"/>
              <a:t>-e a </a:t>
            </a:r>
            <a:r>
              <a:rPr lang="en-US" sz="2400" dirty="0" err="1" smtClean="0"/>
              <a:t>horizont</a:t>
            </a:r>
            <a:endParaRPr lang="en-US" sz="2400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en-US" sz="2400" dirty="0" err="1" smtClean="0"/>
              <a:t>Relativisztikus</a:t>
            </a:r>
            <a:r>
              <a:rPr lang="en-US" sz="2400" dirty="0" smtClean="0"/>
              <a:t> </a:t>
            </a:r>
            <a:r>
              <a:rPr lang="en-US" sz="2400" dirty="0" err="1" smtClean="0"/>
              <a:t>asztrofizikai</a:t>
            </a:r>
            <a:r>
              <a:rPr lang="en-US" sz="2400" dirty="0" smtClean="0"/>
              <a:t> </a:t>
            </a:r>
            <a:r>
              <a:rPr lang="en-US" sz="2400" dirty="0" err="1" smtClean="0"/>
              <a:t>effektusok</a:t>
            </a:r>
            <a:endParaRPr lang="en-US" sz="2400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en-US" sz="2400" dirty="0" err="1" smtClean="0"/>
              <a:t>Nagyskálás</a:t>
            </a:r>
            <a:r>
              <a:rPr lang="en-US" sz="2400" dirty="0" smtClean="0"/>
              <a:t> </a:t>
            </a:r>
            <a:r>
              <a:rPr lang="en-US" sz="2400" dirty="0" err="1" smtClean="0"/>
              <a:t>fekete</a:t>
            </a:r>
            <a:r>
              <a:rPr lang="en-US" sz="2400" dirty="0" smtClean="0"/>
              <a:t> </a:t>
            </a:r>
            <a:r>
              <a:rPr lang="en-US" sz="2400" dirty="0" err="1" smtClean="0"/>
              <a:t>lyuk</a:t>
            </a:r>
            <a:r>
              <a:rPr lang="en-US" sz="2400" dirty="0" smtClean="0"/>
              <a:t> </a:t>
            </a:r>
            <a:r>
              <a:rPr lang="en-US" sz="2400" dirty="0" err="1" smtClean="0"/>
              <a:t>korrelációk</a:t>
            </a:r>
            <a:endParaRPr lang="en-US" sz="2400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en-US" sz="2400" dirty="0" err="1" smtClean="0"/>
              <a:t>Fekete</a:t>
            </a:r>
            <a:r>
              <a:rPr lang="en-US" sz="2400" dirty="0" smtClean="0"/>
              <a:t> </a:t>
            </a:r>
            <a:r>
              <a:rPr lang="en-US" sz="2400" dirty="0" err="1" smtClean="0"/>
              <a:t>lyuk</a:t>
            </a:r>
            <a:r>
              <a:rPr lang="en-US" sz="2400" dirty="0" smtClean="0"/>
              <a:t> </a:t>
            </a:r>
            <a:r>
              <a:rPr lang="en-US" sz="2400" dirty="0" err="1" smtClean="0"/>
              <a:t>perturbáció</a:t>
            </a:r>
            <a:endParaRPr lang="en-US" sz="2400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en-US" sz="2400" dirty="0" smtClean="0"/>
              <a:t> </a:t>
            </a:r>
            <a:r>
              <a:rPr lang="en-US" sz="2400" dirty="0" err="1" smtClean="0"/>
              <a:t>gravitációshullámforrások</a:t>
            </a:r>
            <a:r>
              <a:rPr lang="en-US" sz="2400" dirty="0" smtClean="0"/>
              <a:t> </a:t>
            </a:r>
            <a:r>
              <a:rPr lang="en-US" sz="2400" dirty="0" err="1" smtClean="0"/>
              <a:t>nHz-től</a:t>
            </a:r>
            <a:r>
              <a:rPr lang="en-US" sz="2400" dirty="0" smtClean="0"/>
              <a:t> kHz-</a:t>
            </a:r>
            <a:r>
              <a:rPr lang="en-US" sz="2400" dirty="0" err="1" smtClean="0"/>
              <a:t>ig</a:t>
            </a:r>
            <a:endParaRPr lang="en-US" sz="2400" dirty="0" smtClean="0"/>
          </a:p>
          <a:p>
            <a:pPr marL="514350" indent="-514350" algn="just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833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434129"/>
            <a:ext cx="9144000" cy="5423871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64782" cy="1143000"/>
          </a:xfrm>
        </p:spPr>
        <p:txBody>
          <a:bodyPr/>
          <a:lstStyle/>
          <a:p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Fekete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lyuk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képalkotás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mikrolencsézés</a:t>
            </a:r>
            <a:endParaRPr lang="en-US" sz="3600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34129"/>
            <a:ext cx="5943600" cy="545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149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434129"/>
            <a:ext cx="9144000" cy="5423871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64782" cy="1143000"/>
          </a:xfrm>
        </p:spPr>
        <p:txBody>
          <a:bodyPr/>
          <a:lstStyle/>
          <a:p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Fekete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lyuk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képalkotás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–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mikrolencsézés</a:t>
            </a:r>
            <a:endParaRPr lang="en-US" sz="3600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34129"/>
            <a:ext cx="5943600" cy="545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681" y="1740888"/>
            <a:ext cx="4070580" cy="41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06693" y="6219313"/>
            <a:ext cx="21990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Fekete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lyuk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tömege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6200000">
            <a:off x="2849290" y="3674542"/>
            <a:ext cx="359733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Emissziós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régió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mérete</a:t>
            </a:r>
            <a:r>
              <a:rPr lang="en-US" dirty="0" smtClean="0">
                <a:solidFill>
                  <a:srgbClr val="C00000"/>
                </a:solidFill>
              </a:rPr>
              <a:t> [</a:t>
            </a:r>
            <a:r>
              <a:rPr lang="en-US" dirty="0" err="1" smtClean="0">
                <a:solidFill>
                  <a:srgbClr val="C00000"/>
                </a:solidFill>
              </a:rPr>
              <a:t>fénynap</a:t>
            </a:r>
            <a:r>
              <a:rPr lang="en-US" dirty="0" smtClean="0">
                <a:solidFill>
                  <a:srgbClr val="C00000"/>
                </a:solidFill>
              </a:rPr>
              <a:t>]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8645205">
            <a:off x="7276095" y="479344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theory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858000" y="3429000"/>
            <a:ext cx="2057400" cy="22098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326089" y="1434129"/>
            <a:ext cx="2751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Jimenez-Vicente+ (2012)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69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://exolab.caltech.edu/images/research/trans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22" y="3730088"/>
            <a:ext cx="4182978" cy="283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609600"/>
            <a:ext cx="6172200" cy="1143000"/>
          </a:xfrm>
        </p:spPr>
        <p:txBody>
          <a:bodyPr/>
          <a:lstStyle/>
          <a:p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Fekete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lyuk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képalkotás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– 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csillagtranzit</a:t>
            </a:r>
            <a:endParaRPr lang="en-US" sz="3600" dirty="0"/>
          </a:p>
        </p:txBody>
      </p:sp>
      <p:cxnSp>
        <p:nvCxnSpPr>
          <p:cNvPr id="6" name="Straight Arrow Connector 5"/>
          <p:cNvCxnSpPr>
            <a:stCxn id="7" idx="2"/>
          </p:cNvCxnSpPr>
          <p:nvPr/>
        </p:nvCxnSpPr>
        <p:spPr>
          <a:xfrm flipH="1">
            <a:off x="2286000" y="2671465"/>
            <a:ext cx="114300" cy="1062335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" y="22098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Gázkorong</a:t>
            </a:r>
            <a:r>
              <a:rPr lang="en-US" sz="2400" dirty="0" smtClean="0"/>
              <a:t> a </a:t>
            </a:r>
            <a:r>
              <a:rPr lang="en-US" sz="2400" dirty="0" err="1" smtClean="0"/>
              <a:t>fekete</a:t>
            </a:r>
            <a:r>
              <a:rPr lang="en-US" sz="2400" dirty="0" smtClean="0"/>
              <a:t> </a:t>
            </a:r>
            <a:r>
              <a:rPr lang="en-US" sz="2400" dirty="0" err="1" smtClean="0"/>
              <a:t>lyuk</a:t>
            </a:r>
            <a:r>
              <a:rPr lang="en-US" sz="2400" dirty="0" smtClean="0"/>
              <a:t> </a:t>
            </a:r>
            <a:r>
              <a:rPr lang="en-US" sz="2400" dirty="0" err="1" smtClean="0"/>
              <a:t>kürül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343400" y="2057400"/>
            <a:ext cx="480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Szerencsés</a:t>
            </a:r>
            <a:r>
              <a:rPr lang="en-US" sz="2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egybeesés</a:t>
            </a:r>
            <a:r>
              <a:rPr lang="en-US" sz="2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2400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3"/>
                </a:solidFill>
              </a:rPr>
              <a:t>Sűrű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csillag</a:t>
            </a:r>
            <a:r>
              <a:rPr lang="en-US" sz="2400" dirty="0" err="1" smtClean="0">
                <a:solidFill>
                  <a:schemeClr val="accent3"/>
                </a:solidFill>
              </a:rPr>
              <a:t>halmaz</a:t>
            </a:r>
            <a:r>
              <a:rPr lang="en-US" sz="2400" dirty="0" smtClean="0">
                <a:solidFill>
                  <a:schemeClr val="accent3"/>
                </a:solidFill>
              </a:rPr>
              <a:t> a </a:t>
            </a:r>
            <a:r>
              <a:rPr lang="en-US" sz="2400" dirty="0" err="1" smtClean="0">
                <a:solidFill>
                  <a:schemeClr val="accent3"/>
                </a:solidFill>
              </a:rPr>
              <a:t>szuper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masszív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fekete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lyuk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kürül</a:t>
            </a:r>
            <a:endParaRPr lang="en-US" sz="2400" dirty="0">
              <a:solidFill>
                <a:schemeClr val="accent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accent3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A </a:t>
            </a:r>
            <a:r>
              <a:rPr lang="en-US" sz="2400" dirty="0" err="1" smtClean="0">
                <a:solidFill>
                  <a:schemeClr val="accent3"/>
                </a:solidFill>
              </a:rPr>
              <a:t>szupermasszív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fekete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lyuk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mérete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összemérhető</a:t>
            </a:r>
            <a:r>
              <a:rPr lang="en-US" sz="2400" dirty="0" smtClean="0">
                <a:solidFill>
                  <a:schemeClr val="accent3"/>
                </a:solidFill>
              </a:rPr>
              <a:t> a </a:t>
            </a:r>
            <a:r>
              <a:rPr lang="en-US" sz="2400" dirty="0" err="1" smtClean="0">
                <a:solidFill>
                  <a:schemeClr val="accent3"/>
                </a:solidFill>
              </a:rPr>
              <a:t>csillag</a:t>
            </a:r>
            <a:r>
              <a:rPr lang="en-US" sz="2400" dirty="0" err="1" smtClean="0">
                <a:solidFill>
                  <a:schemeClr val="accent3"/>
                </a:solidFill>
              </a:rPr>
              <a:t>ok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méretével</a:t>
            </a:r>
            <a:endParaRPr lang="en-US" sz="2400" baseline="-25000" dirty="0">
              <a:solidFill>
                <a:schemeClr val="accent3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85800" y="3352800"/>
            <a:ext cx="457200" cy="1096834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8600" y="2895600"/>
            <a:ext cx="110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Csillag</a:t>
            </a:r>
            <a:endParaRPr lang="en-US" sz="2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220734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61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://exolab.caltech.edu/images/research/trans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22" y="3730088"/>
            <a:ext cx="4182978" cy="283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609600"/>
            <a:ext cx="6172200" cy="1143000"/>
          </a:xfrm>
        </p:spPr>
        <p:txBody>
          <a:bodyPr/>
          <a:lstStyle/>
          <a:p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Fekete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lyuk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képalkotás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– 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csillagtranzit</a:t>
            </a:r>
            <a:endParaRPr lang="en-US" sz="3600" dirty="0"/>
          </a:p>
        </p:txBody>
      </p:sp>
      <p:cxnSp>
        <p:nvCxnSpPr>
          <p:cNvPr id="6" name="Straight Arrow Connector 5"/>
          <p:cNvCxnSpPr>
            <a:stCxn id="7" idx="2"/>
          </p:cNvCxnSpPr>
          <p:nvPr/>
        </p:nvCxnSpPr>
        <p:spPr>
          <a:xfrm flipH="1">
            <a:off x="2286000" y="2671465"/>
            <a:ext cx="114300" cy="1062335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" y="22098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Gázkorong</a:t>
            </a:r>
            <a:r>
              <a:rPr lang="en-US" sz="2400" dirty="0" smtClean="0"/>
              <a:t> a </a:t>
            </a:r>
            <a:r>
              <a:rPr lang="en-US" sz="2400" dirty="0" err="1" smtClean="0"/>
              <a:t>fekete</a:t>
            </a:r>
            <a:r>
              <a:rPr lang="en-US" sz="2400" dirty="0" smtClean="0"/>
              <a:t> </a:t>
            </a:r>
            <a:r>
              <a:rPr lang="en-US" sz="2400" dirty="0" err="1" smtClean="0"/>
              <a:t>lyuk</a:t>
            </a:r>
            <a:r>
              <a:rPr lang="en-US" sz="2400" dirty="0" smtClean="0"/>
              <a:t> </a:t>
            </a:r>
            <a:r>
              <a:rPr lang="en-US" sz="2400" dirty="0" err="1" smtClean="0"/>
              <a:t>kürül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343400" y="2057400"/>
            <a:ext cx="480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Szerencsés</a:t>
            </a:r>
            <a:r>
              <a:rPr lang="en-US" sz="2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egybeesés</a:t>
            </a:r>
            <a:r>
              <a:rPr lang="en-US" sz="2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2400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3"/>
                </a:solidFill>
              </a:rPr>
              <a:t>Sűrű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csillag</a:t>
            </a:r>
            <a:r>
              <a:rPr lang="en-US" sz="2400" dirty="0" err="1" smtClean="0">
                <a:solidFill>
                  <a:schemeClr val="accent3"/>
                </a:solidFill>
              </a:rPr>
              <a:t>halmaz</a:t>
            </a:r>
            <a:r>
              <a:rPr lang="en-US" sz="2400" dirty="0" smtClean="0">
                <a:solidFill>
                  <a:schemeClr val="accent3"/>
                </a:solidFill>
              </a:rPr>
              <a:t> a </a:t>
            </a:r>
            <a:r>
              <a:rPr lang="en-US" sz="2400" dirty="0" err="1" smtClean="0">
                <a:solidFill>
                  <a:schemeClr val="accent3"/>
                </a:solidFill>
              </a:rPr>
              <a:t>szuper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masszív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fekete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lyuk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kürül</a:t>
            </a:r>
            <a:endParaRPr lang="en-US" sz="2400" dirty="0">
              <a:solidFill>
                <a:schemeClr val="accent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accent3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A </a:t>
            </a:r>
            <a:r>
              <a:rPr lang="en-US" sz="2400" dirty="0" err="1" smtClean="0">
                <a:solidFill>
                  <a:schemeClr val="accent3"/>
                </a:solidFill>
              </a:rPr>
              <a:t>szupermasszív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fekete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lyuk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mérete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összemérhető</a:t>
            </a:r>
            <a:r>
              <a:rPr lang="en-US" sz="2400" dirty="0" smtClean="0">
                <a:solidFill>
                  <a:schemeClr val="accent3"/>
                </a:solidFill>
              </a:rPr>
              <a:t> a </a:t>
            </a:r>
            <a:r>
              <a:rPr lang="en-US" sz="2400" dirty="0" err="1" smtClean="0">
                <a:solidFill>
                  <a:schemeClr val="accent3"/>
                </a:solidFill>
              </a:rPr>
              <a:t>csillag</a:t>
            </a:r>
            <a:r>
              <a:rPr lang="en-US" sz="2400" dirty="0" err="1" smtClean="0">
                <a:solidFill>
                  <a:schemeClr val="accent3"/>
                </a:solidFill>
              </a:rPr>
              <a:t>ok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méretével</a:t>
            </a:r>
            <a:endParaRPr lang="en-US" sz="2400" baseline="-25000" dirty="0">
              <a:solidFill>
                <a:schemeClr val="accent3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85800" y="3352800"/>
            <a:ext cx="457200" cy="1096834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8600" y="2895600"/>
            <a:ext cx="110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Csillag</a:t>
            </a:r>
            <a:endParaRPr lang="en-US" sz="2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220734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76800" y="5105378"/>
            <a:ext cx="3850178" cy="173380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Jóslat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2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tranzit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hossz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óra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hetek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valószínűség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Tranzitmélység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–3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1</a:t>
            </a:r>
          </a:p>
          <a:p>
            <a:endParaRPr lang="en-US" sz="2000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baseline="30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Bence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baseline="30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Beky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sz="2000" b="1" baseline="30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Bence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baseline="30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Kocsis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(2013)</a:t>
            </a:r>
            <a:endParaRPr lang="en-US" sz="20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8670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Fekete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lyuk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képalkotás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– </a:t>
            </a:r>
            <a:b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csillagtranzit</a:t>
            </a:r>
            <a:endParaRPr lang="en-US" dirty="0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" y="6553200"/>
            <a:ext cx="3809999" cy="3048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46038" tIns="46038" rIns="46038" bIns="46038" anchor="ctr"/>
          <a:lstStyle/>
          <a:p>
            <a:pPr algn="r" eaLnBrk="0" hangingPunct="0">
              <a:defRPr/>
            </a:pPr>
            <a:endParaRPr kumimoji="1" lang="hu-HU" sz="1600" b="1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381000" y="6491288"/>
            <a:ext cx="53684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 err="1" smtClean="0">
                <a:solidFill>
                  <a:schemeClr val="bg1"/>
                </a:solidFill>
                <a:latin typeface="Garamond" pitchFamily="18" charset="0"/>
              </a:rPr>
              <a:t>Bence</a:t>
            </a:r>
            <a:r>
              <a:rPr lang="en-US" sz="1800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Garamond" pitchFamily="18" charset="0"/>
              </a:rPr>
              <a:t>Beky</a:t>
            </a:r>
            <a:r>
              <a:rPr lang="en-US" sz="1800" dirty="0" smtClean="0">
                <a:solidFill>
                  <a:schemeClr val="bg1"/>
                </a:solidFill>
                <a:latin typeface="Garamond" pitchFamily="18" charset="0"/>
              </a:rPr>
              <a:t> and </a:t>
            </a:r>
            <a:r>
              <a:rPr lang="en-US" sz="1800" dirty="0" err="1" smtClean="0">
                <a:solidFill>
                  <a:schemeClr val="bg1"/>
                </a:solidFill>
                <a:latin typeface="Garamond" pitchFamily="18" charset="0"/>
              </a:rPr>
              <a:t>Bence</a:t>
            </a:r>
            <a:r>
              <a:rPr lang="en-US" sz="1800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Garamond" pitchFamily="18" charset="0"/>
              </a:rPr>
              <a:t>Kocsis</a:t>
            </a:r>
            <a:r>
              <a:rPr lang="en-US" sz="1800" dirty="0" smtClean="0">
                <a:solidFill>
                  <a:schemeClr val="bg1"/>
                </a:solidFill>
                <a:latin typeface="Garamond" pitchFamily="18" charset="0"/>
              </a:rPr>
              <a:t> (2013)</a:t>
            </a:r>
            <a:endParaRPr lang="en-US" sz="1800" dirty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8153400" cy="434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800" y="1611868"/>
            <a:ext cx="1788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Főágú</a:t>
            </a:r>
            <a:r>
              <a:rPr lang="en-US" dirty="0" smtClean="0">
                <a:solidFill>
                  <a:srgbClr val="FF0000"/>
                </a:solidFill>
              </a:rPr>
              <a:t> O </a:t>
            </a:r>
            <a:r>
              <a:rPr lang="en-US" dirty="0" err="1" smtClean="0">
                <a:solidFill>
                  <a:srgbClr val="FF0000"/>
                </a:solidFill>
              </a:rPr>
              <a:t>csillag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45243" y="1611868"/>
            <a:ext cx="1364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Vörös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óriás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4522" y="2748406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-281103" y="4723576"/>
            <a:ext cx="1057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Röntgen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365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Elektromágneses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megfigyelhetők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876800"/>
            <a:ext cx="8229600" cy="1249363"/>
          </a:xfrm>
        </p:spPr>
        <p:txBody>
          <a:bodyPr/>
          <a:lstStyle/>
          <a:p>
            <a:r>
              <a:rPr lang="en-US" sz="2800" dirty="0" err="1" smtClean="0">
                <a:solidFill>
                  <a:srgbClr val="FF6600"/>
                </a:solidFill>
              </a:rPr>
              <a:t>Diszk</a:t>
            </a:r>
            <a:r>
              <a:rPr lang="en-US" sz="2800" dirty="0" smtClean="0">
                <a:solidFill>
                  <a:srgbClr val="FF6600"/>
                </a:solidFill>
              </a:rPr>
              <a:t>: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smtClean="0"/>
              <a:t>UV/</a:t>
            </a:r>
            <a:r>
              <a:rPr lang="en-US" sz="2800" dirty="0" err="1" smtClean="0"/>
              <a:t>optikai</a:t>
            </a:r>
            <a:r>
              <a:rPr lang="en-US" sz="2800" dirty="0" smtClean="0"/>
              <a:t>/</a:t>
            </a:r>
            <a:r>
              <a:rPr lang="en-US" sz="2800" dirty="0" smtClean="0"/>
              <a:t>IR, </a:t>
            </a:r>
            <a:r>
              <a:rPr lang="en-US" sz="2800" dirty="0" err="1" smtClean="0">
                <a:solidFill>
                  <a:srgbClr val="FF6600"/>
                </a:solidFill>
              </a:rPr>
              <a:t>Korona</a:t>
            </a:r>
            <a:r>
              <a:rPr lang="en-US" sz="2800" dirty="0" smtClean="0"/>
              <a:t>: </a:t>
            </a:r>
            <a:r>
              <a:rPr lang="en-US" sz="2800" dirty="0" err="1" smtClean="0"/>
              <a:t>röntgen</a:t>
            </a:r>
            <a:endParaRPr lang="en-US" sz="2800" dirty="0" smtClean="0"/>
          </a:p>
          <a:p>
            <a:r>
              <a:rPr lang="en-US" sz="2800" dirty="0">
                <a:solidFill>
                  <a:srgbClr val="FF6600"/>
                </a:solidFill>
              </a:rPr>
              <a:t>Jet:</a:t>
            </a:r>
            <a:r>
              <a:rPr lang="en-US" sz="2800" dirty="0"/>
              <a:t> </a:t>
            </a:r>
            <a:r>
              <a:rPr lang="en-US" sz="2800" dirty="0" err="1" smtClean="0"/>
              <a:t>rádió</a:t>
            </a:r>
            <a:r>
              <a:rPr lang="en-US" sz="2800" dirty="0" smtClean="0"/>
              <a:t>, </a:t>
            </a:r>
            <a:r>
              <a:rPr lang="en-US" sz="2800" dirty="0" err="1" smtClean="0"/>
              <a:t>röntgen</a:t>
            </a:r>
            <a:endParaRPr lang="en-US" sz="2800" dirty="0" smtClean="0"/>
          </a:p>
          <a:p>
            <a:r>
              <a:rPr lang="en-US" sz="2800" dirty="0" err="1" smtClean="0">
                <a:solidFill>
                  <a:srgbClr val="FF6600"/>
                </a:solidFill>
              </a:rPr>
              <a:t>Felhő</a:t>
            </a:r>
            <a:r>
              <a:rPr lang="en-US" sz="2800" dirty="0" smtClean="0">
                <a:solidFill>
                  <a:srgbClr val="FF6600"/>
                </a:solidFill>
              </a:rPr>
              <a:t>:</a:t>
            </a:r>
            <a:r>
              <a:rPr lang="en-US" sz="2800" dirty="0" smtClean="0"/>
              <a:t> </a:t>
            </a:r>
            <a:r>
              <a:rPr lang="en-US" sz="2800" dirty="0" err="1" smtClean="0"/>
              <a:t>széles</a:t>
            </a:r>
            <a:r>
              <a:rPr lang="en-US" sz="2800" dirty="0" smtClean="0"/>
              <a:t> </a:t>
            </a:r>
            <a:r>
              <a:rPr lang="en-US" sz="2800" dirty="0" err="1" smtClean="0"/>
              <a:t>és</a:t>
            </a:r>
            <a:r>
              <a:rPr lang="en-US" sz="2800" dirty="0" smtClean="0"/>
              <a:t> </a:t>
            </a:r>
            <a:r>
              <a:rPr lang="en-US" sz="2800" dirty="0" err="1" smtClean="0"/>
              <a:t>vékony</a:t>
            </a:r>
            <a:r>
              <a:rPr lang="en-US" sz="2800" dirty="0" smtClean="0"/>
              <a:t> </a:t>
            </a:r>
            <a:r>
              <a:rPr lang="en-US" sz="2800" dirty="0" err="1" smtClean="0"/>
              <a:t>vonalak</a:t>
            </a:r>
            <a:endParaRPr lang="en-US" sz="2800" dirty="0"/>
          </a:p>
        </p:txBody>
      </p:sp>
      <p:pic>
        <p:nvPicPr>
          <p:cNvPr id="1026" name="Picture 2" descr="http://www.popsci.com/sites/popsci.com/files/styles/medium_1x_/public/import/2013/images/2013/02/PIA16695_ip.jpg?itok=dp3PAE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14232"/>
            <a:ext cx="5791200" cy="325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gn_up_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211" y="4100426"/>
            <a:ext cx="2495779" cy="275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352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 l="19698" t="23531" r="13637" b="8824"/>
          <a:stretch>
            <a:fillRect/>
          </a:stretch>
        </p:blipFill>
        <p:spPr bwMode="auto">
          <a:xfrm>
            <a:off x="1219200" y="990600"/>
            <a:ext cx="6705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676400" y="152400"/>
            <a:ext cx="579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i="1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Fekete</a:t>
            </a:r>
            <a:r>
              <a:rPr lang="en-US" sz="2400" b="1" i="1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</a:t>
            </a:r>
            <a:r>
              <a:rPr lang="en-US" sz="2400" b="1" i="1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lyuk</a:t>
            </a:r>
            <a:r>
              <a:rPr lang="en-US" sz="2400" b="1" i="1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</a:t>
            </a:r>
            <a:r>
              <a:rPr lang="en-US" sz="2400" b="1" i="1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kettősök</a:t>
            </a:r>
            <a:r>
              <a:rPr lang="en-US" sz="2400" b="1" i="1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a </a:t>
            </a:r>
            <a:r>
              <a:rPr lang="en-US" sz="2400" b="1" i="1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galaxisütközéseknél</a:t>
            </a:r>
            <a:endParaRPr lang="en-US" sz="2400" dirty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15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952500"/>
          </a:xfrm>
        </p:spPr>
        <p:txBody>
          <a:bodyPr/>
          <a:lstStyle/>
          <a:p>
            <a:pPr algn="just"/>
            <a:r>
              <a:rPr lang="en-US" sz="3200" b="1" i="1" dirty="0" err="1" smtClean="0"/>
              <a:t>Aktív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galaxismag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kettős</a:t>
            </a:r>
            <a:r>
              <a:rPr lang="en-US" sz="3200" b="1" i="1" dirty="0" smtClean="0"/>
              <a:t>: </a:t>
            </a:r>
            <a:r>
              <a:rPr lang="en-US" sz="3200" b="1" i="1" dirty="0"/>
              <a:t>1-10kpc </a:t>
            </a:r>
            <a:r>
              <a:rPr lang="en-US" sz="3200" b="1" i="1" dirty="0" err="1" smtClean="0"/>
              <a:t>szeparáció</a:t>
            </a:r>
            <a:r>
              <a:rPr lang="en-US" sz="3200" b="1" i="1" dirty="0" smtClean="0"/>
              <a:t> (z</a:t>
            </a:r>
            <a:r>
              <a:rPr lang="en-US" sz="3200" b="1" i="1" dirty="0"/>
              <a:t>&lt;</a:t>
            </a:r>
            <a:r>
              <a:rPr lang="en-US" sz="3200" b="1" i="1" dirty="0" smtClean="0"/>
              <a:t>0.3 </a:t>
            </a:r>
            <a:r>
              <a:rPr lang="en-US" sz="3200" b="1" i="1" dirty="0" err="1" smtClean="0"/>
              <a:t>vöröseltolódásnál</a:t>
            </a:r>
            <a:r>
              <a:rPr lang="en-US" sz="3200" b="1" i="1" dirty="0" smtClean="0"/>
              <a:t>)</a:t>
            </a:r>
            <a:endParaRPr lang="en-US" sz="3200" b="1" i="1" dirty="0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8850" y="1181100"/>
            <a:ext cx="7226300" cy="512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733800" y="6477000"/>
            <a:ext cx="2438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>
                <a:solidFill>
                  <a:srgbClr val="FFFFFF"/>
                </a:solidFill>
                <a:latin typeface="Times New Roman" charset="0"/>
                <a:cs typeface="+mn-cs"/>
              </a:rPr>
              <a:t>Shen et al. (2011)</a:t>
            </a:r>
          </a:p>
        </p:txBody>
      </p:sp>
    </p:spTree>
    <p:extLst>
      <p:ext uri="{BB962C8B-B14F-4D97-AF65-F5344CB8AC3E}">
        <p14:creationId xmlns:p14="http://schemas.microsoft.com/office/powerpoint/2010/main" val="236604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b="1" i="1" dirty="0" smtClean="0"/>
              <a:t>SMBH </a:t>
            </a:r>
            <a:r>
              <a:rPr lang="en-US" sz="2800" b="1" i="1" dirty="0" err="1" smtClean="0"/>
              <a:t>kettős</a:t>
            </a:r>
            <a:r>
              <a:rPr lang="en-US" sz="2800" b="1" i="1" dirty="0" smtClean="0"/>
              <a:t> </a:t>
            </a:r>
            <a:r>
              <a:rPr lang="en-US" sz="2800" b="1" i="1" dirty="0" err="1"/>
              <a:t>r</a:t>
            </a:r>
            <a:r>
              <a:rPr lang="en-US" sz="2800" b="1" i="1" dirty="0" err="1" smtClean="0"/>
              <a:t>öntgen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képe</a:t>
            </a:r>
            <a:r>
              <a:rPr lang="en-US" sz="2800" b="1" i="1" dirty="0" smtClean="0"/>
              <a:t> NGC 6240-ben</a:t>
            </a:r>
            <a:endParaRPr lang="en-US" dirty="0"/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6477000" y="6324600"/>
            <a:ext cx="23622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>
                <a:solidFill>
                  <a:srgbClr val="FFFFFF"/>
                </a:solidFill>
                <a:latin typeface="Times New Roman" charset="0"/>
                <a:cs typeface="+mn-cs"/>
              </a:rPr>
              <a:t>Komossa et al. 2002</a:t>
            </a:r>
          </a:p>
        </p:txBody>
      </p:sp>
      <p:sp>
        <p:nvSpPr>
          <p:cNvPr id="61444" name="Line 4"/>
          <p:cNvSpPr>
            <a:spLocks noChangeShapeType="1"/>
          </p:cNvSpPr>
          <p:nvPr/>
        </p:nvSpPr>
        <p:spPr bwMode="auto">
          <a:xfrm>
            <a:off x="134938" y="2957513"/>
            <a:ext cx="0" cy="19192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US" b="1" i="1">
              <a:solidFill>
                <a:srgbClr val="990000"/>
              </a:solidFill>
              <a:latin typeface="Times New Roman" charset="0"/>
              <a:cs typeface="+mn-cs"/>
            </a:endParaRPr>
          </a:p>
        </p:txBody>
      </p:sp>
      <p:sp>
        <p:nvSpPr>
          <p:cNvPr id="61445" name="Line 5"/>
          <p:cNvSpPr>
            <a:spLocks noChangeShapeType="1"/>
          </p:cNvSpPr>
          <p:nvPr/>
        </p:nvSpPr>
        <p:spPr bwMode="auto">
          <a:xfrm flipV="1">
            <a:off x="134938" y="1219200"/>
            <a:ext cx="0" cy="137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US" b="1" i="1">
              <a:solidFill>
                <a:srgbClr val="990000"/>
              </a:solidFill>
              <a:latin typeface="Times New Roman" charset="0"/>
              <a:cs typeface="+mn-cs"/>
            </a:endParaRP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457200" y="5715000"/>
            <a:ext cx="1066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>
                <a:solidFill>
                  <a:srgbClr val="FFFFFF"/>
                </a:solidFill>
                <a:latin typeface="Times New Roman" charset="0"/>
                <a:cs typeface="+mn-cs"/>
              </a:rPr>
              <a:t>z=0.025</a:t>
            </a:r>
          </a:p>
        </p:txBody>
      </p:sp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2"/>
          <a:srcRect l="6061" t="23529" r="6061" b="23346"/>
          <a:stretch>
            <a:fillRect/>
          </a:stretch>
        </p:blipFill>
        <p:spPr bwMode="auto">
          <a:xfrm>
            <a:off x="304800" y="1066800"/>
            <a:ext cx="8839200" cy="4129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0" y="2620963"/>
            <a:ext cx="6381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>
                <a:solidFill>
                  <a:srgbClr val="FFFFFF"/>
                </a:solidFill>
                <a:latin typeface="Times New Roman" charset="0"/>
                <a:cs typeface="+mn-cs"/>
              </a:rPr>
              <a:t>10kpc</a:t>
            </a:r>
          </a:p>
        </p:txBody>
      </p:sp>
      <p:pic>
        <p:nvPicPr>
          <p:cNvPr id="61449" name="Picture 9"/>
          <p:cNvPicPr>
            <a:picLocks noChangeAspect="1" noChangeArrowheads="1"/>
          </p:cNvPicPr>
          <p:nvPr/>
        </p:nvPicPr>
        <p:blipFill>
          <a:blip r:embed="rId3"/>
          <a:srcRect l="38235" t="41966" r="44118" b="44556"/>
          <a:stretch>
            <a:fillRect/>
          </a:stretch>
        </p:blipFill>
        <p:spPr bwMode="auto">
          <a:xfrm>
            <a:off x="5257800" y="4968875"/>
            <a:ext cx="1371600" cy="1355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1450" name="Line 10"/>
          <p:cNvSpPr>
            <a:spLocks noChangeShapeType="1"/>
          </p:cNvSpPr>
          <p:nvPr/>
        </p:nvSpPr>
        <p:spPr bwMode="auto">
          <a:xfrm flipV="1">
            <a:off x="5486400" y="2957513"/>
            <a:ext cx="990600" cy="24526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US" b="1" i="1">
              <a:solidFill>
                <a:srgbClr val="990000"/>
              </a:solidFill>
              <a:latin typeface="Times New Roman" charset="0"/>
              <a:cs typeface="+mn-cs"/>
            </a:endParaRPr>
          </a:p>
        </p:txBody>
      </p:sp>
      <p:sp>
        <p:nvSpPr>
          <p:cNvPr id="61451" name="Line 11"/>
          <p:cNvSpPr>
            <a:spLocks noChangeShapeType="1"/>
          </p:cNvSpPr>
          <p:nvPr/>
        </p:nvSpPr>
        <p:spPr bwMode="auto">
          <a:xfrm flipV="1">
            <a:off x="6324600" y="3352800"/>
            <a:ext cx="533400" cy="2362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US" b="1" i="1">
              <a:solidFill>
                <a:srgbClr val="990000"/>
              </a:solidFill>
              <a:latin typeface="Times New Roman" charset="0"/>
              <a:cs typeface="+mn-cs"/>
            </a:endParaRPr>
          </a:p>
        </p:txBody>
      </p:sp>
      <p:sp>
        <p:nvSpPr>
          <p:cNvPr id="61452" name="Line 12"/>
          <p:cNvSpPr>
            <a:spLocks noChangeShapeType="1"/>
          </p:cNvSpPr>
          <p:nvPr/>
        </p:nvSpPr>
        <p:spPr bwMode="auto">
          <a:xfrm>
            <a:off x="5257800" y="5195888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US" b="1" i="1">
              <a:solidFill>
                <a:srgbClr val="990000"/>
              </a:solidFill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483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2"/>
          <a:srcRect r="18057" b="46518"/>
          <a:stretch>
            <a:fillRect/>
          </a:stretch>
        </p:blipFill>
        <p:spPr bwMode="auto">
          <a:xfrm>
            <a:off x="0" y="609600"/>
            <a:ext cx="9144000" cy="5278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2514600" y="1797050"/>
            <a:ext cx="1447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>
                <a:solidFill>
                  <a:srgbClr val="FFFFFF"/>
                </a:solidFill>
                <a:latin typeface="Times New Roman" charset="0"/>
                <a:cs typeface="+mn-cs"/>
              </a:rPr>
              <a:t>3C 75</a:t>
            </a:r>
          </a:p>
        </p:txBody>
      </p:sp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914400" y="242888"/>
            <a:ext cx="30480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Röntgen</a:t>
            </a:r>
            <a:r>
              <a:rPr lang="en-US" b="1" i="1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</a:t>
            </a:r>
            <a:r>
              <a:rPr lang="en-US" b="1" i="1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klaszter</a:t>
            </a:r>
            <a:r>
              <a:rPr lang="en-US" b="1" i="1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 </a:t>
            </a:r>
            <a:r>
              <a:rPr lang="en-US" b="1" i="1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Abell</a:t>
            </a:r>
            <a:r>
              <a:rPr lang="en-US" b="1" i="1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</a:t>
            </a:r>
            <a:r>
              <a:rPr lang="en-US" b="1" i="1" dirty="0">
                <a:solidFill>
                  <a:srgbClr val="FFFFFF"/>
                </a:solidFill>
                <a:latin typeface="Times New Roman" charset="0"/>
                <a:cs typeface="+mn-cs"/>
              </a:rPr>
              <a:t>400</a:t>
            </a:r>
          </a:p>
        </p:txBody>
      </p:sp>
      <p:sp>
        <p:nvSpPr>
          <p:cNvPr id="63494" name="Text Box 7"/>
          <p:cNvSpPr txBox="1">
            <a:spLocks noChangeArrowheads="1"/>
          </p:cNvSpPr>
          <p:nvPr/>
        </p:nvSpPr>
        <p:spPr bwMode="auto">
          <a:xfrm>
            <a:off x="6324600" y="4953000"/>
            <a:ext cx="1447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>
                <a:solidFill>
                  <a:srgbClr val="FFFFFF"/>
                </a:solidFill>
                <a:latin typeface="Times New Roman" charset="0"/>
                <a:cs typeface="+mn-cs"/>
              </a:rPr>
              <a:t>NGC 1128</a:t>
            </a:r>
          </a:p>
        </p:txBody>
      </p:sp>
    </p:spTree>
    <p:extLst>
      <p:ext uri="{BB962C8B-B14F-4D97-AF65-F5344CB8AC3E}">
        <p14:creationId xmlns:p14="http://schemas.microsoft.com/office/powerpoint/2010/main" val="274123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" y="727075"/>
            <a:ext cx="8342313" cy="4454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00050" y="5181600"/>
            <a:ext cx="8742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800" b="1" i="1" dirty="0" err="1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Egy</a:t>
            </a:r>
            <a:r>
              <a:rPr lang="en-US" sz="2800" b="1" i="1" dirty="0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 </a:t>
            </a:r>
            <a:r>
              <a:rPr lang="en-US" sz="2800" b="1" i="1" dirty="0" err="1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elmélet</a:t>
            </a:r>
            <a:r>
              <a:rPr lang="en-US" sz="2800" b="1" i="1" dirty="0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 </a:t>
            </a:r>
            <a:r>
              <a:rPr lang="en-US" sz="2800" b="1" i="1" dirty="0" err="1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jóslatainak</a:t>
            </a:r>
            <a:r>
              <a:rPr lang="en-US" sz="2800" b="1" i="1" dirty="0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 </a:t>
            </a:r>
            <a:r>
              <a:rPr lang="en-US" sz="2800" b="1" i="1" dirty="0" err="1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kidolgozásához</a:t>
            </a:r>
            <a:r>
              <a:rPr lang="en-US" sz="2800" b="1" i="1" dirty="0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 </a:t>
            </a:r>
            <a:r>
              <a:rPr lang="en-US" sz="2800" b="1" i="1" dirty="0" err="1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jobban</a:t>
            </a:r>
            <a:r>
              <a:rPr lang="en-US" sz="2800" b="1" i="1" dirty="0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 </a:t>
            </a:r>
            <a:r>
              <a:rPr lang="en-US" sz="2800" b="1" i="1" dirty="0" err="1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megéri</a:t>
            </a:r>
            <a:r>
              <a:rPr lang="en-US" sz="2800" b="1" i="1" dirty="0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 </a:t>
            </a:r>
            <a:r>
              <a:rPr lang="en-US" sz="2800" b="1" i="1" dirty="0" err="1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pacifistának</a:t>
            </a:r>
            <a:r>
              <a:rPr lang="en-US" sz="2800" b="1" i="1" dirty="0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 </a:t>
            </a:r>
            <a:r>
              <a:rPr lang="en-US" sz="2800" b="1" i="1" dirty="0" err="1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lenni</a:t>
            </a:r>
            <a:r>
              <a:rPr lang="en-US" sz="2800" b="1" i="1" dirty="0" smtClean="0">
                <a:solidFill>
                  <a:srgbClr val="00005C">
                    <a:lumMod val="10000"/>
                    <a:lumOff val="90000"/>
                  </a:srgbClr>
                </a:solidFill>
                <a:latin typeface="Times New Roman" charset="0"/>
                <a:cs typeface="+mn-cs"/>
              </a:rPr>
              <a:t>.</a:t>
            </a:r>
            <a:endParaRPr lang="en-US" sz="2800" b="1" i="1" dirty="0">
              <a:solidFill>
                <a:srgbClr val="00005C">
                  <a:lumMod val="10000"/>
                  <a:lumOff val="90000"/>
                </a:srgbClr>
              </a:solidFill>
              <a:latin typeface="Times New Roman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i="1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100 </a:t>
            </a:r>
            <a:r>
              <a:rPr lang="en-US" sz="3600" b="1" i="1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évvel</a:t>
            </a:r>
            <a:r>
              <a:rPr lang="en-US" sz="3600" b="1" i="1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 </a:t>
            </a:r>
            <a:r>
              <a:rPr lang="en-US" sz="3600" b="1" i="1" dirty="0" err="1" smtClean="0">
                <a:solidFill>
                  <a:srgbClr val="FFFFFF"/>
                </a:solidFill>
                <a:latin typeface="Times New Roman" charset="0"/>
                <a:cs typeface="+mn-cs"/>
              </a:rPr>
              <a:t>ezelőtt</a:t>
            </a:r>
            <a:r>
              <a:rPr lang="en-US" sz="3600" b="1" i="1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…</a:t>
            </a:r>
            <a:endParaRPr lang="en-US" sz="3600" b="1" i="1" dirty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13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800100"/>
          </a:xfrm>
        </p:spPr>
        <p:txBody>
          <a:bodyPr/>
          <a:lstStyle/>
          <a:p>
            <a:r>
              <a:rPr lang="en-US" sz="3600" b="1" i="1" dirty="0"/>
              <a:t>0402+379 (Rodriguez et al. 2006-9)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57850"/>
            <a:ext cx="77724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err="1" smtClean="0"/>
              <a:t>Projektált</a:t>
            </a:r>
            <a:r>
              <a:rPr lang="en-US" dirty="0" smtClean="0"/>
              <a:t> </a:t>
            </a:r>
            <a:r>
              <a:rPr lang="en-US" dirty="0" err="1" smtClean="0"/>
              <a:t>szeparáció</a:t>
            </a:r>
            <a:r>
              <a:rPr lang="en-US" dirty="0" smtClean="0"/>
              <a:t>: </a:t>
            </a:r>
            <a:r>
              <a:rPr lang="en-US" dirty="0"/>
              <a:t>7.3 pc,</a:t>
            </a:r>
          </a:p>
          <a:p>
            <a:pPr>
              <a:lnSpc>
                <a:spcPct val="90000"/>
              </a:lnSpc>
            </a:pPr>
            <a:r>
              <a:rPr lang="en-US" dirty="0" err="1" smtClean="0"/>
              <a:t>Becsült</a:t>
            </a:r>
            <a:r>
              <a:rPr lang="en-US" dirty="0" smtClean="0"/>
              <a:t> </a:t>
            </a:r>
            <a:r>
              <a:rPr lang="en-US" dirty="0" err="1" smtClean="0"/>
              <a:t>össztömeg</a:t>
            </a:r>
            <a:r>
              <a:rPr lang="en-US" dirty="0" smtClean="0"/>
              <a:t>: </a:t>
            </a:r>
            <a:endParaRPr lang="en-US" dirty="0"/>
          </a:p>
        </p:txBody>
      </p:sp>
      <p:pic>
        <p:nvPicPr>
          <p:cNvPr id="64516" name="Picture 5"/>
          <p:cNvPicPr>
            <a:picLocks noChangeAspect="1" noChangeArrowheads="1"/>
          </p:cNvPicPr>
          <p:nvPr/>
        </p:nvPicPr>
        <p:blipFill>
          <a:blip r:embed="rId2"/>
          <a:srcRect l="17548" t="13867" r="16251" b="35593"/>
          <a:stretch>
            <a:fillRect/>
          </a:stretch>
        </p:blipFill>
        <p:spPr bwMode="auto">
          <a:xfrm>
            <a:off x="304800" y="838200"/>
            <a:ext cx="3124200" cy="3295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4517" name="Picture 6"/>
          <p:cNvPicPr>
            <a:picLocks noChangeAspect="1" noChangeArrowheads="1"/>
          </p:cNvPicPr>
          <p:nvPr/>
        </p:nvPicPr>
        <p:blipFill>
          <a:blip r:embed="rId3"/>
          <a:srcRect l="17297" t="14716" r="11716" b="26733"/>
          <a:stretch>
            <a:fillRect/>
          </a:stretch>
        </p:blipFill>
        <p:spPr bwMode="auto">
          <a:xfrm>
            <a:off x="3705225" y="838200"/>
            <a:ext cx="5334000" cy="4819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914400" y="4419600"/>
            <a:ext cx="19050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>
                <a:solidFill>
                  <a:srgbClr val="FFFFFF"/>
                </a:solidFill>
                <a:latin typeface="Times New Roman" charset="0"/>
                <a:cs typeface="+mn-cs"/>
              </a:rPr>
              <a:t>VLBI at </a:t>
            </a:r>
            <a:r>
              <a:rPr lang="en-US">
                <a:solidFill>
                  <a:srgbClr val="FFFFFF"/>
                </a:solidFill>
                <a:latin typeface="Times New Roman" charset="0"/>
                <a:cs typeface="+mn-cs"/>
              </a:rPr>
              <a:t>1.35 GHz</a:t>
            </a:r>
          </a:p>
        </p:txBody>
      </p:sp>
      <p:pic>
        <p:nvPicPr>
          <p:cNvPr id="64519" name="Picture 9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240463"/>
            <a:ext cx="152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1835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62000"/>
          </a:xfrm>
        </p:spPr>
        <p:txBody>
          <a:bodyPr/>
          <a:lstStyle/>
          <a:p>
            <a:r>
              <a:rPr lang="en-US" i="1" dirty="0" smtClean="0"/>
              <a:t>PG 1302-102: </a:t>
            </a:r>
            <a:r>
              <a:rPr lang="en-US" i="1" dirty="0" err="1" smtClean="0"/>
              <a:t>periódus</a:t>
            </a:r>
            <a:r>
              <a:rPr lang="en-US" i="1" dirty="0" smtClean="0"/>
              <a:t> </a:t>
            </a:r>
            <a:r>
              <a:rPr lang="en-US" i="1" dirty="0" smtClean="0"/>
              <a:t>5.2 </a:t>
            </a:r>
            <a:r>
              <a:rPr lang="en-US" i="1" dirty="0" err="1" smtClean="0"/>
              <a:t>év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b="28457"/>
          <a:stretch>
            <a:fillRect/>
          </a:stretch>
        </p:blipFill>
        <p:spPr>
          <a:xfrm>
            <a:off x="304800" y="762000"/>
            <a:ext cx="8587655" cy="538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6368534"/>
            <a:ext cx="352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 dirty="0" smtClean="0">
                <a:solidFill>
                  <a:srgbClr val="00CC99">
                    <a:lumMod val="20000"/>
                    <a:lumOff val="80000"/>
                  </a:srgbClr>
                </a:solidFill>
                <a:latin typeface="Times New Roman" charset="0"/>
                <a:cs typeface="+mn-cs"/>
              </a:rPr>
              <a:t>Graham et al. </a:t>
            </a:r>
            <a:r>
              <a:rPr lang="en-US" b="1" i="1" dirty="0" err="1" smtClean="0">
                <a:solidFill>
                  <a:srgbClr val="00CC99">
                    <a:lumMod val="20000"/>
                    <a:lumOff val="80000"/>
                  </a:srgbClr>
                </a:solidFill>
                <a:latin typeface="Times New Roman" charset="0"/>
                <a:cs typeface="+mn-cs"/>
              </a:rPr>
              <a:t>arXiv</a:t>
            </a:r>
            <a:r>
              <a:rPr lang="en-US" b="1" i="1" dirty="0" smtClean="0">
                <a:solidFill>
                  <a:srgbClr val="00CC99">
                    <a:lumMod val="20000"/>
                    <a:lumOff val="80000"/>
                  </a:srgbClr>
                </a:solidFill>
                <a:latin typeface="Times New Roman" charset="0"/>
                <a:cs typeface="+mn-cs"/>
              </a:rPr>
              <a:t>: 1501.013</a:t>
            </a:r>
            <a:endParaRPr lang="en-US" b="1" i="1" dirty="0">
              <a:solidFill>
                <a:srgbClr val="00CC99">
                  <a:lumMod val="20000"/>
                  <a:lumOff val="80000"/>
                </a:srgbClr>
              </a:solidFill>
              <a:latin typeface="Times New Roman" charset="0"/>
              <a:cs typeface="+mn-cs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925" y="1092200"/>
            <a:ext cx="5410200" cy="469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3400" y="10922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 dirty="0" smtClean="0">
                <a:solidFill>
                  <a:srgbClr val="990000"/>
                </a:solidFill>
                <a:latin typeface="Times New Roman" charset="0"/>
                <a:cs typeface="+mn-cs"/>
              </a:rPr>
              <a:t>~</a:t>
            </a:r>
            <a:endParaRPr lang="en-US" b="1" i="1" dirty="0">
              <a:solidFill>
                <a:srgbClr val="990000"/>
              </a:solidFill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43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707" name="AutoShape 3">
            <a:hlinkClick r:id="" action="ppaction://noaction" highlightClick="1"/>
            <a:hlinkHover r:id="rId4" action="ppaction://program"/>
          </p:cNvPr>
          <p:cNvSpPr>
            <a:spLocks noChangeAspect="1" noChangeArrowheads="1"/>
          </p:cNvSpPr>
          <p:nvPr/>
        </p:nvSpPr>
        <p:spPr bwMode="auto">
          <a:xfrm>
            <a:off x="5589588" y="2438400"/>
            <a:ext cx="2084387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US" b="1" i="1">
              <a:solidFill>
                <a:srgbClr val="990000"/>
              </a:solidFill>
              <a:latin typeface="Times New Roman" charset="0"/>
              <a:cs typeface="+mn-cs"/>
            </a:endParaRPr>
          </a:p>
        </p:txBody>
      </p:sp>
      <p:sp useBgFill="1">
        <p:nvSpPr>
          <p:cNvPr id="72709" name="AutoShape 5">
            <a:hlinkClick r:id="" action="ppaction://noaction" highlightClick="1"/>
            <a:hlinkHover r:id="rId5" action="ppaction://program"/>
          </p:cNvPr>
          <p:cNvSpPr>
            <a:spLocks noChangeAspect="1" noChangeArrowheads="1"/>
          </p:cNvSpPr>
          <p:nvPr/>
        </p:nvSpPr>
        <p:spPr bwMode="auto">
          <a:xfrm>
            <a:off x="990600" y="2438400"/>
            <a:ext cx="2084388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US" b="1" i="1">
              <a:solidFill>
                <a:srgbClr val="990000"/>
              </a:solidFill>
              <a:latin typeface="Times New Roman" charset="0"/>
              <a:cs typeface="+mn-cs"/>
            </a:endParaRP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1143000" y="6172200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US" b="1" i="1">
                <a:solidFill>
                  <a:srgbClr val="FFFFFF"/>
                </a:solidFill>
                <a:latin typeface="Times New Roman" charset="0"/>
                <a:cs typeface="+mn-cs"/>
              </a:rPr>
              <a:t>(Centrella et al.   2007)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1371600" y="3124200"/>
            <a:ext cx="17033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i="1">
                <a:solidFill>
                  <a:srgbClr val="FFFFFF"/>
                </a:solidFill>
                <a:latin typeface="Times New Roman" charset="0"/>
                <a:cs typeface="+mn-cs"/>
              </a:rPr>
              <a:t>Physics</a:t>
            </a:r>
          </a:p>
        </p:txBody>
      </p:sp>
      <p:pic>
        <p:nvPicPr>
          <p:cNvPr id="72713" name="Picture 9" descr="/Users/aviloeb/Documents/Powerpoint/Movies/spbmovie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371600" y="762000"/>
            <a:ext cx="65532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r>
              <a:rPr lang="en-US" dirty="0" err="1" smtClean="0"/>
              <a:t>Gravitációs</a:t>
            </a:r>
            <a:r>
              <a:rPr lang="en-US" dirty="0" smtClean="0"/>
              <a:t> </a:t>
            </a:r>
            <a:r>
              <a:rPr lang="en-US" dirty="0" err="1" smtClean="0"/>
              <a:t>hullámok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66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27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27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27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27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Gravitációs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hullámok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191000"/>
          </a:xfrm>
        </p:spPr>
        <p:txBody>
          <a:bodyPr/>
          <a:lstStyle/>
          <a:p>
            <a:r>
              <a:rPr lang="en-US" sz="2800" dirty="0" err="1" smtClean="0"/>
              <a:t>Gravitációs</a:t>
            </a:r>
            <a:r>
              <a:rPr lang="en-US" sz="2800" dirty="0" smtClean="0"/>
              <a:t> </a:t>
            </a:r>
            <a:r>
              <a:rPr lang="en-US" sz="2800" dirty="0" err="1" smtClean="0"/>
              <a:t>hullámok</a:t>
            </a:r>
            <a:r>
              <a:rPr lang="en-US" sz="2800" dirty="0" smtClean="0"/>
              <a:t> </a:t>
            </a:r>
            <a:r>
              <a:rPr lang="en-US" sz="2800" dirty="0" smtClean="0"/>
              <a:t>= </a:t>
            </a:r>
            <a:r>
              <a:rPr lang="en-US" sz="2800" dirty="0" err="1" smtClean="0"/>
              <a:t>téridő</a:t>
            </a:r>
            <a:r>
              <a:rPr lang="en-US" sz="2800" dirty="0" smtClean="0"/>
              <a:t> </a:t>
            </a:r>
            <a:r>
              <a:rPr lang="en-US" sz="2800" dirty="0" err="1" smtClean="0"/>
              <a:t>disztorzió</a:t>
            </a:r>
            <a:endParaRPr lang="en-US" altLang="en-US" sz="2800" dirty="0"/>
          </a:p>
          <a:p>
            <a:r>
              <a:rPr lang="en-US" altLang="en-US" sz="2800" dirty="0" err="1" smtClean="0"/>
              <a:t>Fénysebességgel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terjed</a:t>
            </a:r>
            <a:endParaRPr lang="en-US" altLang="en-US" sz="2800" dirty="0"/>
          </a:p>
          <a:p>
            <a:pPr algn="just"/>
            <a:r>
              <a:rPr lang="en-US" altLang="en-US" sz="2800" dirty="0" err="1" smtClean="0"/>
              <a:t>Relatív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megnyúlás</a:t>
            </a:r>
            <a:endParaRPr lang="en-US" altLang="en-US" sz="2800" dirty="0" smtClean="0"/>
          </a:p>
          <a:p>
            <a:pPr algn="just"/>
            <a:r>
              <a:rPr lang="en-US" altLang="en-US" sz="2800" dirty="0" err="1" smtClean="0"/>
              <a:t>Távolsággal</a:t>
            </a:r>
            <a:r>
              <a:rPr lang="en-US" altLang="en-US" sz="2800" dirty="0" smtClean="0"/>
              <a:t> 1</a:t>
            </a:r>
            <a:r>
              <a:rPr lang="en-US" altLang="en-US" sz="2800" dirty="0"/>
              <a:t>/r </a:t>
            </a:r>
            <a:r>
              <a:rPr lang="en-US" altLang="en-US" sz="2800" dirty="0" err="1" smtClean="0"/>
              <a:t>szerint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csökken</a:t>
            </a:r>
            <a:endParaRPr lang="en-US" altLang="en-US" sz="2800" dirty="0" smtClean="0"/>
          </a:p>
          <a:p>
            <a:pPr algn="just"/>
            <a:r>
              <a:rPr lang="en-US" altLang="en-US" sz="2800" dirty="0" err="1" smtClean="0"/>
              <a:t>Két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polarizáció</a:t>
            </a:r>
            <a:endParaRPr lang="en-US" altLang="en-US" sz="2800" dirty="0"/>
          </a:p>
        </p:txBody>
      </p:sp>
      <p:pic>
        <p:nvPicPr>
          <p:cNvPr id="4" name="Picture 4" descr="orbit_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816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hplus_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7244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plus_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6096000"/>
            <a:ext cx="576263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plus_8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1816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745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924800" cy="762000"/>
          </a:xfrm>
        </p:spPr>
        <p:txBody>
          <a:bodyPr/>
          <a:lstStyle/>
          <a:p>
            <a:pPr eaLnBrk="1" hangingPunct="1"/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Gravitációshullám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detektorok</a:t>
            </a:r>
            <a:endParaRPr lang="en-US" dirty="0" smtClean="0"/>
          </a:p>
        </p:txBody>
      </p:sp>
      <p:pic>
        <p:nvPicPr>
          <p:cNvPr id="5123" name="Picture 3" descr="space-3s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3482975" cy="2133600"/>
          </a:xfrm>
          <a:prstGeom prst="rect">
            <a:avLst/>
          </a:prstGeom>
          <a:noFill/>
          <a:ln w="254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Text Box 8"/>
          <p:cNvSpPr txBox="1">
            <a:spLocks noChangeArrowheads="1"/>
          </p:cNvSpPr>
          <p:nvPr/>
        </p:nvSpPr>
        <p:spPr bwMode="auto">
          <a:xfrm>
            <a:off x="0" y="6496050"/>
            <a:ext cx="1600200" cy="338138"/>
          </a:xfrm>
          <a:prstGeom prst="rect">
            <a:avLst/>
          </a:prstGeom>
          <a:solidFill>
            <a:schemeClr val="accent1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u-HU" sz="1600" b="1" dirty="0" smtClean="0">
                <a:solidFill>
                  <a:srgbClr val="CC3300"/>
                </a:solidFill>
                <a:latin typeface="Calibri" pitchFamily="34" charset="0"/>
              </a:rPr>
              <a:t>LISA</a:t>
            </a:r>
            <a:endParaRPr lang="en-US" sz="1600" b="1" dirty="0">
              <a:solidFill>
                <a:srgbClr val="CC3300"/>
              </a:solidFill>
              <a:latin typeface="Calibri" pitchFamily="34" charset="0"/>
            </a:endParaRPr>
          </a:p>
        </p:txBody>
      </p:sp>
      <p:pic>
        <p:nvPicPr>
          <p:cNvPr id="5125" name="Picture 4" descr="fig08-hanford aeri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9957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971800"/>
            <a:ext cx="3733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2743200" y="1447800"/>
            <a:ext cx="1600200" cy="338138"/>
          </a:xfrm>
          <a:prstGeom prst="rect">
            <a:avLst/>
          </a:prstGeom>
          <a:solidFill>
            <a:schemeClr val="accent1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u-HU" sz="1600" b="1">
                <a:solidFill>
                  <a:srgbClr val="CC3300"/>
                </a:solidFill>
                <a:latin typeface="Calibri" pitchFamily="34" charset="0"/>
              </a:rPr>
              <a:t>LI</a:t>
            </a:r>
            <a:r>
              <a:rPr lang="en-US" sz="1600" b="1">
                <a:solidFill>
                  <a:srgbClr val="CC3300"/>
                </a:solidFill>
                <a:latin typeface="Calibri" pitchFamily="34" charset="0"/>
              </a:rPr>
              <a:t>GO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7239000" y="2971800"/>
            <a:ext cx="1143000" cy="338138"/>
          </a:xfrm>
          <a:prstGeom prst="rect">
            <a:avLst/>
          </a:prstGeom>
          <a:solidFill>
            <a:schemeClr val="accent1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CC3300"/>
                </a:solidFill>
                <a:latin typeface="Calibri" pitchFamily="34" charset="0"/>
              </a:rPr>
              <a:t>PTA</a:t>
            </a:r>
          </a:p>
        </p:txBody>
      </p:sp>
      <p:sp>
        <p:nvSpPr>
          <p:cNvPr id="5129" name="TextBox 15"/>
          <p:cNvSpPr txBox="1">
            <a:spLocks noChangeArrowheads="1"/>
          </p:cNvSpPr>
          <p:nvPr/>
        </p:nvSpPr>
        <p:spPr bwMode="auto">
          <a:xfrm>
            <a:off x="228600" y="3581400"/>
            <a:ext cx="4318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dirty="0">
                <a:latin typeface="Calibri" pitchFamily="34" charset="0"/>
              </a:rPr>
              <a:t>Laser </a:t>
            </a:r>
            <a:r>
              <a:rPr lang="en-US" sz="1600" dirty="0" err="1">
                <a:latin typeface="Calibri" pitchFamily="34" charset="0"/>
              </a:rPr>
              <a:t>Interferometric</a:t>
            </a:r>
            <a:r>
              <a:rPr lang="en-US" sz="1600" dirty="0">
                <a:latin typeface="Calibri" pitchFamily="34" charset="0"/>
              </a:rPr>
              <a:t> Gravitational wave Obs.</a:t>
            </a:r>
          </a:p>
        </p:txBody>
      </p:sp>
      <p:grpSp>
        <p:nvGrpSpPr>
          <p:cNvPr id="5130" name="Group 2"/>
          <p:cNvGrpSpPr>
            <a:grpSpLocks/>
          </p:cNvGrpSpPr>
          <p:nvPr/>
        </p:nvGrpSpPr>
        <p:grpSpPr bwMode="auto">
          <a:xfrm>
            <a:off x="6368552" y="5562600"/>
            <a:ext cx="2776266" cy="1280562"/>
            <a:chOff x="2196" y="2478"/>
            <a:chExt cx="3392" cy="1657"/>
          </a:xfrm>
        </p:grpSpPr>
        <p:pic>
          <p:nvPicPr>
            <p:cNvPr id="514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6" y="2478"/>
              <a:ext cx="2722" cy="1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5148" name="Group 4"/>
            <p:cNvGrpSpPr>
              <a:grpSpLocks/>
            </p:cNvGrpSpPr>
            <p:nvPr/>
          </p:nvGrpSpPr>
          <p:grpSpPr bwMode="auto">
            <a:xfrm>
              <a:off x="2196" y="2885"/>
              <a:ext cx="2009" cy="1250"/>
              <a:chOff x="2196" y="2885"/>
              <a:chExt cx="2009" cy="1250"/>
            </a:xfrm>
          </p:grpSpPr>
          <p:sp>
            <p:nvSpPr>
              <p:cNvPr id="5149" name="AutoShape 5"/>
              <p:cNvSpPr>
                <a:spLocks noChangeArrowheads="1"/>
              </p:cNvSpPr>
              <p:nvPr/>
            </p:nvSpPr>
            <p:spPr bwMode="auto">
              <a:xfrm>
                <a:off x="3125" y="3549"/>
                <a:ext cx="169" cy="163"/>
              </a:xfrm>
              <a:prstGeom prst="octagon">
                <a:avLst>
                  <a:gd name="adj" fmla="val 23148"/>
                </a:avLst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150" name="AutoShape 6"/>
              <p:cNvSpPr>
                <a:spLocks noChangeArrowheads="1"/>
              </p:cNvSpPr>
              <p:nvPr/>
            </p:nvSpPr>
            <p:spPr bwMode="auto">
              <a:xfrm>
                <a:off x="3407" y="2897"/>
                <a:ext cx="169" cy="163"/>
              </a:xfrm>
              <a:prstGeom prst="star32">
                <a:avLst>
                  <a:gd name="adj" fmla="val 38426"/>
                </a:avLst>
              </a:prstGeom>
              <a:solidFill>
                <a:srgbClr val="BBE0E3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151" name="Freeform 7"/>
              <p:cNvSpPr>
                <a:spLocks noChangeArrowheads="1"/>
              </p:cNvSpPr>
              <p:nvPr/>
            </p:nvSpPr>
            <p:spPr bwMode="auto">
              <a:xfrm rot="-4500000">
                <a:off x="2989" y="3257"/>
                <a:ext cx="721" cy="112"/>
              </a:xfrm>
              <a:custGeom>
                <a:avLst/>
                <a:gdLst>
                  <a:gd name="T0" fmla="*/ 0 w 7358"/>
                  <a:gd name="T1" fmla="*/ 1 h 397"/>
                  <a:gd name="T2" fmla="*/ 0 w 7358"/>
                  <a:gd name="T3" fmla="*/ 1 h 397"/>
                  <a:gd name="T4" fmla="*/ 0 w 7358"/>
                  <a:gd name="T5" fmla="*/ 1 h 397"/>
                  <a:gd name="T6" fmla="*/ 0 w 7358"/>
                  <a:gd name="T7" fmla="*/ 2 h 397"/>
                  <a:gd name="T8" fmla="*/ 0 w 7358"/>
                  <a:gd name="T9" fmla="*/ 3 h 397"/>
                  <a:gd name="T10" fmla="*/ 0 w 7358"/>
                  <a:gd name="T11" fmla="*/ 2 h 397"/>
                  <a:gd name="T12" fmla="*/ 0 w 7358"/>
                  <a:gd name="T13" fmla="*/ 2 h 397"/>
                  <a:gd name="T14" fmla="*/ 0 w 7358"/>
                  <a:gd name="T15" fmla="*/ 1 h 397"/>
                  <a:gd name="T16" fmla="*/ 0 w 7358"/>
                  <a:gd name="T17" fmla="*/ 1 h 397"/>
                  <a:gd name="T18" fmla="*/ 0 w 7358"/>
                  <a:gd name="T19" fmla="*/ 2 h 397"/>
                  <a:gd name="T20" fmla="*/ 0 w 7358"/>
                  <a:gd name="T21" fmla="*/ 1 h 397"/>
                  <a:gd name="T22" fmla="*/ 0 w 7358"/>
                  <a:gd name="T23" fmla="*/ 1 h 397"/>
                  <a:gd name="T24" fmla="*/ 0 w 7358"/>
                  <a:gd name="T25" fmla="*/ 1 h 397"/>
                  <a:gd name="T26" fmla="*/ 0 w 7358"/>
                  <a:gd name="T27" fmla="*/ 2 h 397"/>
                  <a:gd name="T28" fmla="*/ 0 w 7358"/>
                  <a:gd name="T29" fmla="*/ 2 h 397"/>
                  <a:gd name="T30" fmla="*/ 0 w 7358"/>
                  <a:gd name="T31" fmla="*/ 1 h 397"/>
                  <a:gd name="T32" fmla="*/ 0 w 7358"/>
                  <a:gd name="T33" fmla="*/ 1 h 397"/>
                  <a:gd name="T34" fmla="*/ 0 w 7358"/>
                  <a:gd name="T35" fmla="*/ 1 h 397"/>
                  <a:gd name="T36" fmla="*/ 0 w 7358"/>
                  <a:gd name="T37" fmla="*/ 2 h 397"/>
                  <a:gd name="T38" fmla="*/ 0 w 7358"/>
                  <a:gd name="T39" fmla="*/ 2 h 397"/>
                  <a:gd name="T40" fmla="*/ 0 w 7358"/>
                  <a:gd name="T41" fmla="*/ 2 h 397"/>
                  <a:gd name="T42" fmla="*/ 0 w 7358"/>
                  <a:gd name="T43" fmla="*/ 1 h 397"/>
                  <a:gd name="T44" fmla="*/ 0 w 7358"/>
                  <a:gd name="T45" fmla="*/ 1 h 397"/>
                  <a:gd name="T46" fmla="*/ 0 w 7358"/>
                  <a:gd name="T47" fmla="*/ 2 h 397"/>
                  <a:gd name="T48" fmla="*/ 0 w 7358"/>
                  <a:gd name="T49" fmla="*/ 2 h 397"/>
                  <a:gd name="T50" fmla="*/ 0 w 7358"/>
                  <a:gd name="T51" fmla="*/ 0 h 397"/>
                  <a:gd name="T52" fmla="*/ 0 w 7358"/>
                  <a:gd name="T53" fmla="*/ 1 h 397"/>
                  <a:gd name="T54" fmla="*/ 0 w 7358"/>
                  <a:gd name="T55" fmla="*/ 1 h 397"/>
                  <a:gd name="T56" fmla="*/ 0 w 7358"/>
                  <a:gd name="T57" fmla="*/ 2 h 397"/>
                  <a:gd name="T58" fmla="*/ 0 w 7358"/>
                  <a:gd name="T59" fmla="*/ 1 h 397"/>
                  <a:gd name="T60" fmla="*/ 0 w 7358"/>
                  <a:gd name="T61" fmla="*/ 0 h 397"/>
                  <a:gd name="T62" fmla="*/ 0 w 7358"/>
                  <a:gd name="T63" fmla="*/ 1 h 397"/>
                  <a:gd name="T64" fmla="*/ 0 w 7358"/>
                  <a:gd name="T65" fmla="*/ 1 h 397"/>
                  <a:gd name="T66" fmla="*/ 0 w 7358"/>
                  <a:gd name="T67" fmla="*/ 2 h 397"/>
                  <a:gd name="T68" fmla="*/ 1 w 7358"/>
                  <a:gd name="T69" fmla="*/ 0 h 397"/>
                  <a:gd name="T70" fmla="*/ 1 w 7358"/>
                  <a:gd name="T71" fmla="*/ 1 h 397"/>
                  <a:gd name="T72" fmla="*/ 1 w 7358"/>
                  <a:gd name="T73" fmla="*/ 2 h 397"/>
                  <a:gd name="T74" fmla="*/ 1 w 7358"/>
                  <a:gd name="T75" fmla="*/ 2 h 397"/>
                  <a:gd name="T76" fmla="*/ 1 w 7358"/>
                  <a:gd name="T77" fmla="*/ 1 h 397"/>
                  <a:gd name="T78" fmla="*/ 1 w 7358"/>
                  <a:gd name="T79" fmla="*/ 1 h 397"/>
                  <a:gd name="T80" fmla="*/ 1 w 7358"/>
                  <a:gd name="T81" fmla="*/ 2 h 397"/>
                  <a:gd name="T82" fmla="*/ 1 w 7358"/>
                  <a:gd name="T83" fmla="*/ 2 h 39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358"/>
                  <a:gd name="T127" fmla="*/ 0 h 397"/>
                  <a:gd name="T128" fmla="*/ 7358 w 7358"/>
                  <a:gd name="T129" fmla="*/ 397 h 39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358" h="397">
                    <a:moveTo>
                      <a:pt x="2" y="194"/>
                    </a:moveTo>
                    <a:cubicBezTo>
                      <a:pt x="4" y="181"/>
                      <a:pt x="0" y="164"/>
                      <a:pt x="9" y="155"/>
                    </a:cubicBezTo>
                    <a:cubicBezTo>
                      <a:pt x="27" y="137"/>
                      <a:pt x="56" y="140"/>
                      <a:pt x="80" y="132"/>
                    </a:cubicBezTo>
                    <a:cubicBezTo>
                      <a:pt x="95" y="127"/>
                      <a:pt x="126" y="116"/>
                      <a:pt x="126" y="116"/>
                    </a:cubicBezTo>
                    <a:cubicBezTo>
                      <a:pt x="144" y="119"/>
                      <a:pt x="163" y="119"/>
                      <a:pt x="181" y="124"/>
                    </a:cubicBezTo>
                    <a:cubicBezTo>
                      <a:pt x="196" y="129"/>
                      <a:pt x="218" y="155"/>
                      <a:pt x="228" y="163"/>
                    </a:cubicBezTo>
                    <a:cubicBezTo>
                      <a:pt x="264" y="193"/>
                      <a:pt x="284" y="211"/>
                      <a:pt x="329" y="225"/>
                    </a:cubicBezTo>
                    <a:cubicBezTo>
                      <a:pt x="345" y="241"/>
                      <a:pt x="362" y="255"/>
                      <a:pt x="376" y="272"/>
                    </a:cubicBezTo>
                    <a:cubicBezTo>
                      <a:pt x="432" y="340"/>
                      <a:pt x="381" y="302"/>
                      <a:pt x="430" y="334"/>
                    </a:cubicBezTo>
                    <a:cubicBezTo>
                      <a:pt x="466" y="389"/>
                      <a:pt x="445" y="371"/>
                      <a:pt x="485" y="397"/>
                    </a:cubicBezTo>
                    <a:cubicBezTo>
                      <a:pt x="519" y="394"/>
                      <a:pt x="553" y="397"/>
                      <a:pt x="586" y="389"/>
                    </a:cubicBezTo>
                    <a:cubicBezTo>
                      <a:pt x="597" y="386"/>
                      <a:pt x="629" y="338"/>
                      <a:pt x="633" y="334"/>
                    </a:cubicBezTo>
                    <a:cubicBezTo>
                      <a:pt x="686" y="281"/>
                      <a:pt x="641" y="338"/>
                      <a:pt x="695" y="295"/>
                    </a:cubicBezTo>
                    <a:cubicBezTo>
                      <a:pt x="712" y="281"/>
                      <a:pt x="726" y="265"/>
                      <a:pt x="742" y="249"/>
                    </a:cubicBezTo>
                    <a:cubicBezTo>
                      <a:pt x="750" y="241"/>
                      <a:pt x="765" y="225"/>
                      <a:pt x="765" y="225"/>
                    </a:cubicBezTo>
                    <a:cubicBezTo>
                      <a:pt x="789" y="156"/>
                      <a:pt x="832" y="129"/>
                      <a:pt x="890" y="85"/>
                    </a:cubicBezTo>
                    <a:cubicBezTo>
                      <a:pt x="982" y="96"/>
                      <a:pt x="946" y="91"/>
                      <a:pt x="1007" y="132"/>
                    </a:cubicBezTo>
                    <a:cubicBezTo>
                      <a:pt x="1026" y="161"/>
                      <a:pt x="1053" y="193"/>
                      <a:pt x="1069" y="225"/>
                    </a:cubicBezTo>
                    <a:cubicBezTo>
                      <a:pt x="1074" y="235"/>
                      <a:pt x="1076" y="249"/>
                      <a:pt x="1085" y="256"/>
                    </a:cubicBezTo>
                    <a:cubicBezTo>
                      <a:pt x="1103" y="269"/>
                      <a:pt x="1157" y="276"/>
                      <a:pt x="1178" y="280"/>
                    </a:cubicBezTo>
                    <a:cubicBezTo>
                      <a:pt x="1236" y="308"/>
                      <a:pt x="1298" y="300"/>
                      <a:pt x="1358" y="280"/>
                    </a:cubicBezTo>
                    <a:cubicBezTo>
                      <a:pt x="1399" y="251"/>
                      <a:pt x="1413" y="203"/>
                      <a:pt x="1451" y="171"/>
                    </a:cubicBezTo>
                    <a:cubicBezTo>
                      <a:pt x="1509" y="122"/>
                      <a:pt x="1581" y="100"/>
                      <a:pt x="1654" y="85"/>
                    </a:cubicBezTo>
                    <a:cubicBezTo>
                      <a:pt x="1683" y="93"/>
                      <a:pt x="1704" y="107"/>
                      <a:pt x="1732" y="116"/>
                    </a:cubicBezTo>
                    <a:cubicBezTo>
                      <a:pt x="1746" y="126"/>
                      <a:pt x="1766" y="128"/>
                      <a:pt x="1778" y="140"/>
                    </a:cubicBezTo>
                    <a:cubicBezTo>
                      <a:pt x="1799" y="161"/>
                      <a:pt x="1792" y="196"/>
                      <a:pt x="1809" y="217"/>
                    </a:cubicBezTo>
                    <a:cubicBezTo>
                      <a:pt x="1826" y="238"/>
                      <a:pt x="1859" y="239"/>
                      <a:pt x="1880" y="256"/>
                    </a:cubicBezTo>
                    <a:cubicBezTo>
                      <a:pt x="1907" y="279"/>
                      <a:pt x="1920" y="314"/>
                      <a:pt x="1950" y="334"/>
                    </a:cubicBezTo>
                    <a:cubicBezTo>
                      <a:pt x="1988" y="359"/>
                      <a:pt x="2055" y="360"/>
                      <a:pt x="2098" y="366"/>
                    </a:cubicBezTo>
                    <a:cubicBezTo>
                      <a:pt x="2140" y="363"/>
                      <a:pt x="2189" y="376"/>
                      <a:pt x="2222" y="350"/>
                    </a:cubicBezTo>
                    <a:cubicBezTo>
                      <a:pt x="2308" y="282"/>
                      <a:pt x="2242" y="327"/>
                      <a:pt x="2285" y="280"/>
                    </a:cubicBezTo>
                    <a:cubicBezTo>
                      <a:pt x="2314" y="247"/>
                      <a:pt x="2343" y="219"/>
                      <a:pt x="2371" y="186"/>
                    </a:cubicBezTo>
                    <a:cubicBezTo>
                      <a:pt x="2392" y="161"/>
                      <a:pt x="2395" y="129"/>
                      <a:pt x="2433" y="116"/>
                    </a:cubicBezTo>
                    <a:cubicBezTo>
                      <a:pt x="2464" y="105"/>
                      <a:pt x="2448" y="110"/>
                      <a:pt x="2480" y="101"/>
                    </a:cubicBezTo>
                    <a:cubicBezTo>
                      <a:pt x="2625" y="0"/>
                      <a:pt x="2692" y="83"/>
                      <a:pt x="2776" y="163"/>
                    </a:cubicBezTo>
                    <a:cubicBezTo>
                      <a:pt x="2789" y="175"/>
                      <a:pt x="2808" y="177"/>
                      <a:pt x="2823" y="186"/>
                    </a:cubicBezTo>
                    <a:cubicBezTo>
                      <a:pt x="2862" y="208"/>
                      <a:pt x="2955" y="217"/>
                      <a:pt x="2955" y="217"/>
                    </a:cubicBezTo>
                    <a:cubicBezTo>
                      <a:pt x="2988" y="240"/>
                      <a:pt x="2977" y="258"/>
                      <a:pt x="3010" y="280"/>
                    </a:cubicBezTo>
                    <a:cubicBezTo>
                      <a:pt x="3020" y="287"/>
                      <a:pt x="3055" y="292"/>
                      <a:pt x="3064" y="295"/>
                    </a:cubicBezTo>
                    <a:cubicBezTo>
                      <a:pt x="3077" y="299"/>
                      <a:pt x="3116" y="313"/>
                      <a:pt x="3134" y="319"/>
                    </a:cubicBezTo>
                    <a:cubicBezTo>
                      <a:pt x="3142" y="322"/>
                      <a:pt x="3158" y="327"/>
                      <a:pt x="3158" y="327"/>
                    </a:cubicBezTo>
                    <a:cubicBezTo>
                      <a:pt x="3187" y="320"/>
                      <a:pt x="3214" y="310"/>
                      <a:pt x="3243" y="303"/>
                    </a:cubicBezTo>
                    <a:cubicBezTo>
                      <a:pt x="3272" y="285"/>
                      <a:pt x="3277" y="266"/>
                      <a:pt x="3298" y="241"/>
                    </a:cubicBezTo>
                    <a:cubicBezTo>
                      <a:pt x="3323" y="211"/>
                      <a:pt x="3359" y="193"/>
                      <a:pt x="3391" y="171"/>
                    </a:cubicBezTo>
                    <a:cubicBezTo>
                      <a:pt x="3416" y="154"/>
                      <a:pt x="3433" y="134"/>
                      <a:pt x="3462" y="124"/>
                    </a:cubicBezTo>
                    <a:cubicBezTo>
                      <a:pt x="3622" y="130"/>
                      <a:pt x="3615" y="119"/>
                      <a:pt x="3711" y="147"/>
                    </a:cubicBezTo>
                    <a:cubicBezTo>
                      <a:pt x="3736" y="188"/>
                      <a:pt x="3762" y="209"/>
                      <a:pt x="3797" y="241"/>
                    </a:cubicBezTo>
                    <a:cubicBezTo>
                      <a:pt x="3813" y="256"/>
                      <a:pt x="3822" y="282"/>
                      <a:pt x="3843" y="288"/>
                    </a:cubicBezTo>
                    <a:cubicBezTo>
                      <a:pt x="3891" y="302"/>
                      <a:pt x="3934" y="313"/>
                      <a:pt x="3984" y="319"/>
                    </a:cubicBezTo>
                    <a:cubicBezTo>
                      <a:pt x="4043" y="309"/>
                      <a:pt x="4098" y="326"/>
                      <a:pt x="4155" y="311"/>
                    </a:cubicBezTo>
                    <a:cubicBezTo>
                      <a:pt x="4172" y="263"/>
                      <a:pt x="4194" y="249"/>
                      <a:pt x="4233" y="210"/>
                    </a:cubicBezTo>
                    <a:cubicBezTo>
                      <a:pt x="4286" y="157"/>
                      <a:pt x="4336" y="89"/>
                      <a:pt x="4412" y="69"/>
                    </a:cubicBezTo>
                    <a:cubicBezTo>
                      <a:pt x="4469" y="74"/>
                      <a:pt x="4521" y="79"/>
                      <a:pt x="4576" y="93"/>
                    </a:cubicBezTo>
                    <a:cubicBezTo>
                      <a:pt x="4618" y="157"/>
                      <a:pt x="4562" y="82"/>
                      <a:pt x="4615" y="124"/>
                    </a:cubicBezTo>
                    <a:cubicBezTo>
                      <a:pt x="4622" y="130"/>
                      <a:pt x="4624" y="140"/>
                      <a:pt x="4630" y="147"/>
                    </a:cubicBezTo>
                    <a:cubicBezTo>
                      <a:pt x="4660" y="181"/>
                      <a:pt x="4712" y="226"/>
                      <a:pt x="4755" y="241"/>
                    </a:cubicBezTo>
                    <a:cubicBezTo>
                      <a:pt x="4764" y="253"/>
                      <a:pt x="4781" y="281"/>
                      <a:pt x="4794" y="288"/>
                    </a:cubicBezTo>
                    <a:cubicBezTo>
                      <a:pt x="4808" y="296"/>
                      <a:pt x="4841" y="303"/>
                      <a:pt x="4841" y="303"/>
                    </a:cubicBezTo>
                    <a:cubicBezTo>
                      <a:pt x="4898" y="343"/>
                      <a:pt x="4934" y="324"/>
                      <a:pt x="5012" y="319"/>
                    </a:cubicBezTo>
                    <a:cubicBezTo>
                      <a:pt x="5091" y="267"/>
                      <a:pt x="5080" y="241"/>
                      <a:pt x="5129" y="163"/>
                    </a:cubicBezTo>
                    <a:cubicBezTo>
                      <a:pt x="5145" y="138"/>
                      <a:pt x="5161" y="91"/>
                      <a:pt x="5191" y="77"/>
                    </a:cubicBezTo>
                    <a:cubicBezTo>
                      <a:pt x="5195" y="75"/>
                      <a:pt x="5280" y="63"/>
                      <a:pt x="5285" y="62"/>
                    </a:cubicBezTo>
                    <a:cubicBezTo>
                      <a:pt x="5430" y="68"/>
                      <a:pt x="5439" y="36"/>
                      <a:pt x="5511" y="108"/>
                    </a:cubicBezTo>
                    <a:cubicBezTo>
                      <a:pt x="5528" y="159"/>
                      <a:pt x="5562" y="170"/>
                      <a:pt x="5612" y="179"/>
                    </a:cubicBezTo>
                    <a:cubicBezTo>
                      <a:pt x="5616" y="182"/>
                      <a:pt x="5656" y="206"/>
                      <a:pt x="5659" y="210"/>
                    </a:cubicBezTo>
                    <a:cubicBezTo>
                      <a:pt x="5664" y="216"/>
                      <a:pt x="5663" y="226"/>
                      <a:pt x="5667" y="233"/>
                    </a:cubicBezTo>
                    <a:cubicBezTo>
                      <a:pt x="5676" y="251"/>
                      <a:pt x="5690" y="267"/>
                      <a:pt x="5706" y="280"/>
                    </a:cubicBezTo>
                    <a:cubicBezTo>
                      <a:pt x="5729" y="299"/>
                      <a:pt x="5791" y="311"/>
                      <a:pt x="5791" y="311"/>
                    </a:cubicBezTo>
                    <a:cubicBezTo>
                      <a:pt x="6076" y="301"/>
                      <a:pt x="5966" y="352"/>
                      <a:pt x="6049" y="233"/>
                    </a:cubicBezTo>
                    <a:cubicBezTo>
                      <a:pt x="6058" y="192"/>
                      <a:pt x="6104" y="83"/>
                      <a:pt x="6150" y="69"/>
                    </a:cubicBezTo>
                    <a:cubicBezTo>
                      <a:pt x="6206" y="52"/>
                      <a:pt x="6271" y="56"/>
                      <a:pt x="6329" y="46"/>
                    </a:cubicBezTo>
                    <a:cubicBezTo>
                      <a:pt x="6395" y="80"/>
                      <a:pt x="6371" y="137"/>
                      <a:pt x="6407" y="186"/>
                    </a:cubicBezTo>
                    <a:cubicBezTo>
                      <a:pt x="6434" y="223"/>
                      <a:pt x="6484" y="259"/>
                      <a:pt x="6524" y="280"/>
                    </a:cubicBezTo>
                    <a:cubicBezTo>
                      <a:pt x="6550" y="318"/>
                      <a:pt x="6583" y="321"/>
                      <a:pt x="6625" y="334"/>
                    </a:cubicBezTo>
                    <a:cubicBezTo>
                      <a:pt x="6646" y="332"/>
                      <a:pt x="6669" y="336"/>
                      <a:pt x="6688" y="327"/>
                    </a:cubicBezTo>
                    <a:cubicBezTo>
                      <a:pt x="6696" y="324"/>
                      <a:pt x="6691" y="310"/>
                      <a:pt x="6695" y="303"/>
                    </a:cubicBezTo>
                    <a:cubicBezTo>
                      <a:pt x="6699" y="295"/>
                      <a:pt x="6705" y="287"/>
                      <a:pt x="6711" y="280"/>
                    </a:cubicBezTo>
                    <a:cubicBezTo>
                      <a:pt x="6759" y="222"/>
                      <a:pt x="6829" y="117"/>
                      <a:pt x="6898" y="93"/>
                    </a:cubicBezTo>
                    <a:cubicBezTo>
                      <a:pt x="6965" y="98"/>
                      <a:pt x="7039" y="102"/>
                      <a:pt x="7101" y="132"/>
                    </a:cubicBezTo>
                    <a:cubicBezTo>
                      <a:pt x="7128" y="145"/>
                      <a:pt x="7145" y="170"/>
                      <a:pt x="7171" y="186"/>
                    </a:cubicBezTo>
                    <a:cubicBezTo>
                      <a:pt x="7186" y="210"/>
                      <a:pt x="7218" y="256"/>
                      <a:pt x="7218" y="256"/>
                    </a:cubicBezTo>
                    <a:cubicBezTo>
                      <a:pt x="7223" y="274"/>
                      <a:pt x="7250" y="316"/>
                      <a:pt x="7264" y="327"/>
                    </a:cubicBezTo>
                    <a:cubicBezTo>
                      <a:pt x="7271" y="332"/>
                      <a:pt x="7280" y="331"/>
                      <a:pt x="7288" y="334"/>
                    </a:cubicBezTo>
                    <a:cubicBezTo>
                      <a:pt x="7299" y="338"/>
                      <a:pt x="7308" y="346"/>
                      <a:pt x="7319" y="350"/>
                    </a:cubicBezTo>
                    <a:cubicBezTo>
                      <a:pt x="7332" y="354"/>
                      <a:pt x="7358" y="358"/>
                      <a:pt x="7358" y="358"/>
                    </a:cubicBezTo>
                  </a:path>
                </a:pathLst>
              </a:custGeom>
              <a:noFill/>
              <a:ln w="2844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2" name="Text Box 8"/>
              <p:cNvSpPr txBox="1">
                <a:spLocks noChangeArrowheads="1"/>
              </p:cNvSpPr>
              <p:nvPr/>
            </p:nvSpPr>
            <p:spPr bwMode="auto">
              <a:xfrm>
                <a:off x="3293" y="3563"/>
                <a:ext cx="912" cy="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GB" sz="2400" dirty="0" err="1" smtClean="0">
                    <a:solidFill>
                      <a:srgbClr val="000000"/>
                    </a:solidFill>
                    <a:latin typeface="Times New Roman" pitchFamily="18" charset="0"/>
                  </a:rPr>
                  <a:t>Föld</a:t>
                </a:r>
                <a:endParaRPr lang="en-GB" sz="24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53" name="Text Box 9"/>
              <p:cNvSpPr txBox="1">
                <a:spLocks noChangeArrowheads="1"/>
              </p:cNvSpPr>
              <p:nvPr/>
            </p:nvSpPr>
            <p:spPr bwMode="auto">
              <a:xfrm>
                <a:off x="2196" y="2885"/>
                <a:ext cx="1183" cy="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GB" sz="2400" dirty="0" err="1" smtClean="0">
                    <a:solidFill>
                      <a:srgbClr val="000000"/>
                    </a:solidFill>
                    <a:latin typeface="Times New Roman" pitchFamily="18" charset="0"/>
                  </a:rPr>
                  <a:t>Pulzár</a:t>
                </a:r>
                <a:endParaRPr lang="en-GB" sz="24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5131" name="TextBox 24"/>
          <p:cNvSpPr txBox="1">
            <a:spLocks noChangeArrowheads="1"/>
          </p:cNvSpPr>
          <p:nvPr/>
        </p:nvSpPr>
        <p:spPr bwMode="auto">
          <a:xfrm>
            <a:off x="5652629" y="2667000"/>
            <a:ext cx="24175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sz="1600" dirty="0" err="1" smtClean="0">
                <a:latin typeface="Calibri" pitchFamily="34" charset="0"/>
              </a:rPr>
              <a:t>Pulzár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időmérő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rendszerek</a:t>
            </a:r>
            <a:endParaRPr lang="en-US" sz="1600" dirty="0">
              <a:latin typeface="Calibri" pitchFamily="34" charset="0"/>
            </a:endParaRPr>
          </a:p>
        </p:txBody>
      </p:sp>
      <p:grpSp>
        <p:nvGrpSpPr>
          <p:cNvPr id="5132" name="Group 11"/>
          <p:cNvGrpSpPr>
            <a:grpSpLocks/>
          </p:cNvGrpSpPr>
          <p:nvPr/>
        </p:nvGrpSpPr>
        <p:grpSpPr bwMode="auto">
          <a:xfrm>
            <a:off x="3883742" y="5421313"/>
            <a:ext cx="2780584" cy="1436687"/>
            <a:chOff x="174" y="2312"/>
            <a:chExt cx="2262" cy="2217"/>
          </a:xfrm>
        </p:grpSpPr>
        <p:grpSp>
          <p:nvGrpSpPr>
            <p:cNvPr id="5133" name="Group 12"/>
            <p:cNvGrpSpPr>
              <a:grpSpLocks/>
            </p:cNvGrpSpPr>
            <p:nvPr/>
          </p:nvGrpSpPr>
          <p:grpSpPr bwMode="auto">
            <a:xfrm>
              <a:off x="737" y="2941"/>
              <a:ext cx="604" cy="1028"/>
              <a:chOff x="737" y="2941"/>
              <a:chExt cx="604" cy="1028"/>
            </a:xfrm>
          </p:grpSpPr>
          <p:sp>
            <p:nvSpPr>
              <p:cNvPr id="5143" name="AutoShape 13"/>
              <p:cNvSpPr>
                <a:spLocks noChangeArrowheads="1"/>
              </p:cNvSpPr>
              <p:nvPr/>
            </p:nvSpPr>
            <p:spPr bwMode="auto">
              <a:xfrm>
                <a:off x="737" y="2941"/>
                <a:ext cx="71" cy="1028"/>
              </a:xfrm>
              <a:prstGeom prst="triangle">
                <a:avLst>
                  <a:gd name="adj" fmla="val 50000"/>
                </a:avLst>
              </a:prstGeom>
              <a:noFill/>
              <a:ln w="3816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144" name="AutoShape 14"/>
              <p:cNvSpPr>
                <a:spLocks noChangeArrowheads="1"/>
              </p:cNvSpPr>
              <p:nvPr/>
            </p:nvSpPr>
            <p:spPr bwMode="auto">
              <a:xfrm>
                <a:off x="915" y="2941"/>
                <a:ext cx="71" cy="1028"/>
              </a:xfrm>
              <a:prstGeom prst="triangle">
                <a:avLst>
                  <a:gd name="adj" fmla="val 50000"/>
                </a:avLst>
              </a:prstGeom>
              <a:noFill/>
              <a:ln w="3816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145" name="AutoShape 15"/>
              <p:cNvSpPr>
                <a:spLocks noChangeArrowheads="1"/>
              </p:cNvSpPr>
              <p:nvPr/>
            </p:nvSpPr>
            <p:spPr bwMode="auto">
              <a:xfrm>
                <a:off x="1093" y="2941"/>
                <a:ext cx="71" cy="1028"/>
              </a:xfrm>
              <a:prstGeom prst="triangle">
                <a:avLst>
                  <a:gd name="adj" fmla="val 50000"/>
                </a:avLst>
              </a:prstGeom>
              <a:noFill/>
              <a:ln w="3816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146" name="AutoShape 16"/>
              <p:cNvSpPr>
                <a:spLocks noChangeArrowheads="1"/>
              </p:cNvSpPr>
              <p:nvPr/>
            </p:nvSpPr>
            <p:spPr bwMode="auto">
              <a:xfrm>
                <a:off x="1270" y="2941"/>
                <a:ext cx="71" cy="1028"/>
              </a:xfrm>
              <a:prstGeom prst="triangle">
                <a:avLst>
                  <a:gd name="adj" fmla="val 50000"/>
                </a:avLst>
              </a:prstGeom>
              <a:noFill/>
              <a:ln w="3816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grpSp>
          <p:nvGrpSpPr>
            <p:cNvPr id="5134" name="Group 17"/>
            <p:cNvGrpSpPr>
              <a:grpSpLocks/>
            </p:cNvGrpSpPr>
            <p:nvPr/>
          </p:nvGrpSpPr>
          <p:grpSpPr bwMode="auto">
            <a:xfrm>
              <a:off x="1484" y="2941"/>
              <a:ext cx="604" cy="1028"/>
              <a:chOff x="1484" y="2941"/>
              <a:chExt cx="604" cy="1028"/>
            </a:xfrm>
          </p:grpSpPr>
          <p:sp>
            <p:nvSpPr>
              <p:cNvPr id="5139" name="AutoShape 18"/>
              <p:cNvSpPr>
                <a:spLocks noChangeArrowheads="1"/>
              </p:cNvSpPr>
              <p:nvPr/>
            </p:nvSpPr>
            <p:spPr bwMode="auto">
              <a:xfrm>
                <a:off x="1484" y="2941"/>
                <a:ext cx="71" cy="1028"/>
              </a:xfrm>
              <a:prstGeom prst="triangle">
                <a:avLst>
                  <a:gd name="adj" fmla="val 50000"/>
                </a:avLst>
              </a:prstGeom>
              <a:noFill/>
              <a:ln w="3816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140" name="AutoShape 19"/>
              <p:cNvSpPr>
                <a:spLocks noChangeArrowheads="1"/>
              </p:cNvSpPr>
              <p:nvPr/>
            </p:nvSpPr>
            <p:spPr bwMode="auto">
              <a:xfrm>
                <a:off x="1662" y="2941"/>
                <a:ext cx="71" cy="1028"/>
              </a:xfrm>
              <a:prstGeom prst="triangle">
                <a:avLst>
                  <a:gd name="adj" fmla="val 50000"/>
                </a:avLst>
              </a:prstGeom>
              <a:noFill/>
              <a:ln w="3816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141" name="AutoShape 20"/>
              <p:cNvSpPr>
                <a:spLocks noChangeArrowheads="1"/>
              </p:cNvSpPr>
              <p:nvPr/>
            </p:nvSpPr>
            <p:spPr bwMode="auto">
              <a:xfrm>
                <a:off x="1839" y="2941"/>
                <a:ext cx="71" cy="1028"/>
              </a:xfrm>
              <a:prstGeom prst="triangle">
                <a:avLst>
                  <a:gd name="adj" fmla="val 50000"/>
                </a:avLst>
              </a:prstGeom>
              <a:noFill/>
              <a:ln w="3816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142" name="AutoShape 21"/>
              <p:cNvSpPr>
                <a:spLocks noChangeArrowheads="1"/>
              </p:cNvSpPr>
              <p:nvPr/>
            </p:nvSpPr>
            <p:spPr bwMode="auto">
              <a:xfrm>
                <a:off x="2017" y="2941"/>
                <a:ext cx="71" cy="1028"/>
              </a:xfrm>
              <a:prstGeom prst="triangle">
                <a:avLst>
                  <a:gd name="adj" fmla="val 50000"/>
                </a:avLst>
              </a:prstGeom>
              <a:noFill/>
              <a:ln w="3816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5135" name="Line 22"/>
            <p:cNvSpPr>
              <a:spLocks noChangeShapeType="1"/>
            </p:cNvSpPr>
            <p:nvPr/>
          </p:nvSpPr>
          <p:spPr bwMode="auto">
            <a:xfrm flipH="1">
              <a:off x="425" y="3969"/>
              <a:ext cx="2011" cy="1"/>
            </a:xfrm>
            <a:prstGeom prst="line">
              <a:avLst/>
            </a:prstGeom>
            <a:noFill/>
            <a:ln w="936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6" name="Line 23"/>
            <p:cNvSpPr>
              <a:spLocks noChangeShapeType="1"/>
            </p:cNvSpPr>
            <p:nvPr/>
          </p:nvSpPr>
          <p:spPr bwMode="auto">
            <a:xfrm>
              <a:off x="559" y="2783"/>
              <a:ext cx="1" cy="1384"/>
            </a:xfrm>
            <a:prstGeom prst="line">
              <a:avLst/>
            </a:prstGeom>
            <a:noFill/>
            <a:ln w="936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Text Box 24"/>
            <p:cNvSpPr txBox="1">
              <a:spLocks noChangeArrowheads="1"/>
            </p:cNvSpPr>
            <p:nvPr/>
          </p:nvSpPr>
          <p:spPr bwMode="auto">
            <a:xfrm>
              <a:off x="947" y="4030"/>
              <a:ext cx="524" cy="4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sz="1600" dirty="0" err="1" smtClean="0">
                  <a:solidFill>
                    <a:srgbClr val="0066FF"/>
                  </a:solidFill>
                  <a:latin typeface="Times New Roman" pitchFamily="18" charset="0"/>
                </a:rPr>
                <a:t>idő</a:t>
              </a:r>
              <a:endParaRPr lang="en-GB" sz="1600" dirty="0">
                <a:solidFill>
                  <a:srgbClr val="0066FF"/>
                </a:solidFill>
                <a:latin typeface="Times New Roman" pitchFamily="18" charset="0"/>
              </a:endParaRPr>
            </a:p>
          </p:txBody>
        </p:sp>
        <p:sp>
          <p:nvSpPr>
            <p:cNvPr id="5138" name="Text Box 25"/>
            <p:cNvSpPr txBox="1">
              <a:spLocks noChangeArrowheads="1"/>
            </p:cNvSpPr>
            <p:nvPr/>
          </p:nvSpPr>
          <p:spPr bwMode="auto">
            <a:xfrm rot="16200000">
              <a:off x="-563" y="3049"/>
              <a:ext cx="1763" cy="28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dirty="0" err="1" smtClean="0">
                  <a:solidFill>
                    <a:srgbClr val="0066FF"/>
                  </a:solidFill>
                  <a:latin typeface="Times New Roman" pitchFamily="18" charset="0"/>
                </a:rPr>
                <a:t>Intenzitás</a:t>
              </a:r>
              <a:endParaRPr lang="en-GB" dirty="0">
                <a:solidFill>
                  <a:srgbClr val="0066FF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7942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univerzum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új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ablak</a:t>
            </a:r>
            <a:endPara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7800" y="3429000"/>
            <a:ext cx="3276600" cy="2971800"/>
          </a:xfrm>
        </p:spPr>
        <p:txBody>
          <a:bodyPr/>
          <a:lstStyle/>
          <a:p>
            <a:pPr eaLnBrk="1" hangingPunct="1"/>
            <a:r>
              <a:rPr lang="en-US" sz="2800" dirty="0" err="1" smtClean="0">
                <a:solidFill>
                  <a:srgbClr val="FF5050"/>
                </a:solidFill>
              </a:rPr>
              <a:t>Várjuk</a:t>
            </a:r>
            <a:r>
              <a:rPr lang="en-US" sz="2800" dirty="0" smtClean="0">
                <a:solidFill>
                  <a:srgbClr val="FF5050"/>
                </a:solidFill>
              </a:rPr>
              <a:t> a </a:t>
            </a:r>
            <a:r>
              <a:rPr lang="en-US" sz="2800" dirty="0" err="1" smtClean="0">
                <a:solidFill>
                  <a:srgbClr val="FF5050"/>
                </a:solidFill>
              </a:rPr>
              <a:t>váratlant</a:t>
            </a:r>
            <a:r>
              <a:rPr lang="en-US" sz="2800" dirty="0" smtClean="0">
                <a:solidFill>
                  <a:srgbClr val="FF5050"/>
                </a:solidFill>
              </a:rPr>
              <a:t>!</a:t>
            </a:r>
            <a:endParaRPr lang="en-US" sz="2800" dirty="0" smtClean="0">
              <a:solidFill>
                <a:srgbClr val="FF5050"/>
              </a:solidFill>
            </a:endParaRPr>
          </a:p>
          <a:p>
            <a:pPr eaLnBrk="1" hangingPunct="1"/>
            <a:endParaRPr lang="en-US" dirty="0" smtClean="0">
              <a:solidFill>
                <a:srgbClr val="FF505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46767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1828800"/>
            <a:ext cx="4443412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5638800" y="6488113"/>
            <a:ext cx="2646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dirty="0" err="1">
                <a:solidFill>
                  <a:schemeClr val="tx1"/>
                </a:solidFill>
                <a:latin typeface="Calibri" pitchFamily="34" charset="0"/>
              </a:rPr>
              <a:t>Schoedel</a:t>
            </a:r>
            <a:r>
              <a:rPr lang="en-US" altLang="en-US" sz="1800" dirty="0">
                <a:solidFill>
                  <a:schemeClr val="tx1"/>
                </a:solidFill>
                <a:latin typeface="Calibri" pitchFamily="34" charset="0"/>
              </a:rPr>
              <a:t> et al. 150”x150” </a:t>
            </a:r>
          </a:p>
        </p:txBody>
      </p:sp>
      <p:sp>
        <p:nvSpPr>
          <p:cNvPr id="419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Leggyakoribb</a:t>
            </a:r>
            <a:r>
              <a:rPr lang="en-US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események</a:t>
            </a:r>
            <a:endParaRPr lang="en-US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4724400" cy="4583113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alt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Galaxismag</a:t>
            </a:r>
            <a:endParaRPr lang="en-US" b="1" dirty="0" smtClean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b="1" dirty="0" smtClean="0">
                <a:solidFill>
                  <a:srgbClr val="C00000"/>
                </a:solidFill>
              </a:rPr>
              <a:t>A </a:t>
            </a:r>
            <a:r>
              <a:rPr lang="en-US" sz="2400" b="1" dirty="0" err="1" smtClean="0">
                <a:solidFill>
                  <a:srgbClr val="C00000"/>
                </a:solidFill>
              </a:rPr>
              <a:t>legsűrűbb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csillaghalmazok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sz="2400" dirty="0" smtClean="0"/>
              <a:t>10</a:t>
            </a:r>
            <a:r>
              <a:rPr lang="en-US" sz="2400" baseline="30000" dirty="0" smtClean="0"/>
              <a:t>6 – 9</a:t>
            </a:r>
            <a:r>
              <a:rPr lang="en-US" sz="2400" dirty="0" smtClean="0"/>
              <a:t> </a:t>
            </a:r>
            <a:r>
              <a:rPr lang="en-US" sz="2400" dirty="0" err="1"/>
              <a:t>M</a:t>
            </a:r>
            <a:r>
              <a:rPr lang="en-US" sz="2400" baseline="-25000" dirty="0" err="1"/>
              <a:t>sun</a:t>
            </a:r>
            <a:r>
              <a:rPr lang="en-US" sz="2400" baseline="-25000" dirty="0"/>
              <a:t> </a:t>
            </a:r>
            <a:r>
              <a:rPr lang="en-US" sz="2400" baseline="-250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szupermasszív</a:t>
            </a:r>
            <a:r>
              <a:rPr lang="en-US" sz="2400" dirty="0" smtClean="0"/>
              <a:t> </a:t>
            </a:r>
            <a:r>
              <a:rPr lang="en-US" sz="2400" dirty="0" err="1" smtClean="0"/>
              <a:t>fekete</a:t>
            </a:r>
            <a:r>
              <a:rPr lang="en-US" sz="2400" dirty="0" smtClean="0"/>
              <a:t> </a:t>
            </a:r>
            <a:r>
              <a:rPr lang="en-US" sz="2400" dirty="0" err="1" smtClean="0"/>
              <a:t>lyuk</a:t>
            </a: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10</a:t>
            </a:r>
            <a:r>
              <a:rPr lang="en-US" sz="2400" baseline="30000" dirty="0" smtClean="0"/>
              <a:t>6 </a:t>
            </a:r>
            <a:r>
              <a:rPr lang="en-US" sz="2400" baseline="30000" dirty="0"/>
              <a:t>– 9</a:t>
            </a:r>
            <a:r>
              <a:rPr lang="en-US" sz="2400" dirty="0" smtClean="0"/>
              <a:t> </a:t>
            </a:r>
            <a:r>
              <a:rPr lang="hu-HU" sz="2400" dirty="0" smtClean="0"/>
              <a:t>csillag</a:t>
            </a:r>
            <a:endParaRPr lang="hu-HU" sz="2400" dirty="0" smtClean="0"/>
          </a:p>
          <a:p>
            <a:pPr>
              <a:defRPr/>
            </a:pPr>
            <a:r>
              <a:rPr lang="hu-HU" sz="2400" dirty="0" smtClean="0"/>
              <a:t>1</a:t>
            </a:r>
            <a:r>
              <a:rPr lang="en-US" sz="2400" dirty="0" smtClean="0"/>
              <a:t>0</a:t>
            </a:r>
            <a:r>
              <a:rPr lang="en-US" sz="2400" baseline="30000" dirty="0" smtClean="0"/>
              <a:t>4</a:t>
            </a:r>
            <a:r>
              <a:rPr lang="en-US" sz="2400" baseline="30000" dirty="0"/>
              <a:t> – 7</a:t>
            </a:r>
            <a:r>
              <a:rPr lang="en-US" sz="2400" dirty="0" smtClean="0"/>
              <a:t> </a:t>
            </a:r>
            <a:r>
              <a:rPr lang="en-US" sz="2400" dirty="0" err="1" smtClean="0"/>
              <a:t>naptömegű</a:t>
            </a:r>
            <a:r>
              <a:rPr lang="en-US" sz="2400" dirty="0" smtClean="0"/>
              <a:t> </a:t>
            </a:r>
            <a:r>
              <a:rPr lang="en-US" sz="2400" dirty="0" err="1" smtClean="0"/>
              <a:t>fekete</a:t>
            </a:r>
            <a:r>
              <a:rPr lang="en-US" sz="2400" dirty="0" smtClean="0"/>
              <a:t> </a:t>
            </a:r>
            <a:r>
              <a:rPr lang="en-US" sz="2400" dirty="0" err="1" smtClean="0"/>
              <a:t>lyuk</a:t>
            </a:r>
            <a:endParaRPr lang="en-US" sz="2400" dirty="0" smtClean="0"/>
          </a:p>
          <a:p>
            <a:pPr>
              <a:defRPr/>
            </a:pPr>
            <a:r>
              <a:rPr lang="en-US" sz="2400" dirty="0" err="1" smtClean="0"/>
              <a:t>Méret</a:t>
            </a:r>
            <a:r>
              <a:rPr lang="en-US" sz="2400" dirty="0" smtClean="0"/>
              <a:t>: 1 pc – 1 </a:t>
            </a:r>
            <a:r>
              <a:rPr lang="en-US" sz="2400" dirty="0" err="1" smtClean="0"/>
              <a:t>kpc</a:t>
            </a:r>
            <a:endParaRPr lang="en-US" sz="2400" dirty="0" smtClean="0"/>
          </a:p>
          <a:p>
            <a:pPr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alt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Gömbhalmaz</a:t>
            </a:r>
            <a:endParaRPr lang="en-US" alt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400" dirty="0" smtClean="0"/>
              <a:t>10</a:t>
            </a:r>
            <a:r>
              <a:rPr lang="en-US" sz="2400" baseline="30000" dirty="0" smtClean="0"/>
              <a:t>4 </a:t>
            </a:r>
            <a:r>
              <a:rPr lang="en-US" sz="2400" baseline="30000" dirty="0"/>
              <a:t>– 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</a:t>
            </a:r>
            <a:r>
              <a:rPr lang="hu-HU" sz="2400" dirty="0" smtClean="0"/>
              <a:t>csillag, 10</a:t>
            </a:r>
            <a:r>
              <a:rPr lang="en-US" sz="2400" baseline="30000" dirty="0" smtClean="0"/>
              <a:t>1 </a:t>
            </a:r>
            <a:r>
              <a:rPr lang="en-US" sz="2400" baseline="30000" dirty="0"/>
              <a:t>– </a:t>
            </a:r>
            <a:r>
              <a:rPr lang="en-US" sz="2400" baseline="30000" dirty="0" smtClean="0"/>
              <a:t>3 </a:t>
            </a:r>
            <a:r>
              <a:rPr lang="hu-HU" sz="2400" dirty="0" smtClean="0"/>
              <a:t>fekete lyuk</a:t>
            </a:r>
          </a:p>
          <a:p>
            <a:pPr>
              <a:defRPr/>
            </a:pPr>
            <a:r>
              <a:rPr lang="en-US" sz="2400" dirty="0" smtClean="0"/>
              <a:t>N</a:t>
            </a:r>
            <a:r>
              <a:rPr lang="hu-HU" sz="2400" dirty="0" smtClean="0"/>
              <a:t>incs központi fekete lyuk</a:t>
            </a:r>
          </a:p>
          <a:p>
            <a:pPr>
              <a:defRPr/>
            </a:pPr>
            <a:r>
              <a:rPr lang="en-US" sz="2400" dirty="0" err="1"/>
              <a:t>Méret</a:t>
            </a:r>
            <a:r>
              <a:rPr lang="en-US" sz="2400" dirty="0"/>
              <a:t>: 1 pc – </a:t>
            </a:r>
            <a:r>
              <a:rPr lang="en-US" sz="2400" dirty="0" smtClean="0"/>
              <a:t>10 pc</a:t>
            </a:r>
            <a:endParaRPr lang="en-US" sz="2400" dirty="0"/>
          </a:p>
          <a:p>
            <a:pPr>
              <a:defRPr/>
            </a:pPr>
            <a:endParaRPr lang="hu-HU" sz="2400" dirty="0"/>
          </a:p>
          <a:p>
            <a:pPr>
              <a:defRPr/>
            </a:pPr>
            <a:endParaRPr lang="en-US" b="1" dirty="0">
              <a:solidFill>
                <a:srgbClr val="C00000"/>
              </a:solidFill>
            </a:endParaRPr>
          </a:p>
          <a:p>
            <a:pPr>
              <a:defRPr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673471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gravitációshullám</a:t>
            </a:r>
            <a:r>
              <a:rPr lang="en-US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felvillanások</a:t>
            </a: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335280" y="2588763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26461" y="2807497"/>
            <a:ext cx="152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flyby</a:t>
            </a:r>
            <a:endParaRPr lang="en-US" dirty="0"/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2503605" y="1789395"/>
            <a:ext cx="1046856" cy="755867"/>
            <a:chOff x="3408" y="238"/>
            <a:chExt cx="2208" cy="1826"/>
          </a:xfrm>
        </p:grpSpPr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3888" y="238"/>
              <a:ext cx="721" cy="1825"/>
            </a:xfrm>
            <a:custGeom>
              <a:avLst/>
              <a:gdLst>
                <a:gd name="T0" fmla="*/ 720 w 720"/>
                <a:gd name="T1" fmla="*/ 1824 h 1824"/>
                <a:gd name="T2" fmla="*/ 48 w 720"/>
                <a:gd name="T3" fmla="*/ 1056 h 1824"/>
                <a:gd name="T4" fmla="*/ 432 w 720"/>
                <a:gd name="T5" fmla="*/ 0 h 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0" h="1824">
                  <a:moveTo>
                    <a:pt x="720" y="1824"/>
                  </a:moveTo>
                  <a:cubicBezTo>
                    <a:pt x="408" y="1592"/>
                    <a:pt x="96" y="1360"/>
                    <a:pt x="48" y="1056"/>
                  </a:cubicBezTo>
                  <a:cubicBezTo>
                    <a:pt x="0" y="752"/>
                    <a:pt x="216" y="376"/>
                    <a:pt x="432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lg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/>
            <a:lstStyle/>
            <a:p>
              <a:endParaRPr lang="en-US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3408" y="240"/>
              <a:ext cx="888" cy="1824"/>
            </a:xfrm>
            <a:custGeom>
              <a:avLst/>
              <a:gdLst>
                <a:gd name="T0" fmla="*/ 144 w 888"/>
                <a:gd name="T1" fmla="*/ 0 h 1824"/>
                <a:gd name="T2" fmla="*/ 864 w 888"/>
                <a:gd name="T3" fmla="*/ 1008 h 1824"/>
                <a:gd name="T4" fmla="*/ 0 w 888"/>
                <a:gd name="T5" fmla="*/ 1824 h 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8" h="1824">
                  <a:moveTo>
                    <a:pt x="144" y="0"/>
                  </a:moveTo>
                  <a:cubicBezTo>
                    <a:pt x="516" y="352"/>
                    <a:pt x="888" y="704"/>
                    <a:pt x="864" y="1008"/>
                  </a:cubicBezTo>
                  <a:cubicBezTo>
                    <a:pt x="840" y="1312"/>
                    <a:pt x="420" y="1568"/>
                    <a:pt x="0" y="182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/>
            <a:lstStyle/>
            <a:p>
              <a:endParaRPr lang="en-US"/>
            </a:p>
          </p:txBody>
        </p:sp>
        <p:sp>
          <p:nvSpPr>
            <p:cNvPr id="14" name="Oval 16"/>
            <p:cNvSpPr>
              <a:spLocks noChangeArrowheads="1"/>
            </p:cNvSpPr>
            <p:nvPr/>
          </p:nvSpPr>
          <p:spPr bwMode="auto">
            <a:xfrm>
              <a:off x="4272" y="1776"/>
              <a:ext cx="192" cy="192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ctr"/>
            <a:lstStyle/>
            <a:p>
              <a:endParaRPr lang="en-US"/>
            </a:p>
          </p:txBody>
        </p:sp>
        <p:sp>
          <p:nvSpPr>
            <p:cNvPr id="15" name="Oval 17"/>
            <p:cNvSpPr>
              <a:spLocks noChangeArrowheads="1"/>
            </p:cNvSpPr>
            <p:nvPr/>
          </p:nvSpPr>
          <p:spPr bwMode="auto">
            <a:xfrm>
              <a:off x="3744" y="432"/>
              <a:ext cx="192" cy="192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ctr"/>
            <a:lstStyle/>
            <a:p>
              <a:endParaRPr lang="en-US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4464" y="432"/>
              <a:ext cx="1152" cy="528"/>
            </a:xfrm>
            <a:custGeom>
              <a:avLst/>
              <a:gdLst>
                <a:gd name="T0" fmla="*/ 0 w 1152"/>
                <a:gd name="T1" fmla="*/ 504 h 504"/>
                <a:gd name="T2" fmla="*/ 96 w 1152"/>
                <a:gd name="T3" fmla="*/ 360 h 504"/>
                <a:gd name="T4" fmla="*/ 240 w 1152"/>
                <a:gd name="T5" fmla="*/ 456 h 504"/>
                <a:gd name="T6" fmla="*/ 336 w 1152"/>
                <a:gd name="T7" fmla="*/ 264 h 504"/>
                <a:gd name="T8" fmla="*/ 480 w 1152"/>
                <a:gd name="T9" fmla="*/ 360 h 504"/>
                <a:gd name="T10" fmla="*/ 576 w 1152"/>
                <a:gd name="T11" fmla="*/ 168 h 504"/>
                <a:gd name="T12" fmla="*/ 720 w 1152"/>
                <a:gd name="T13" fmla="*/ 264 h 504"/>
                <a:gd name="T14" fmla="*/ 816 w 1152"/>
                <a:gd name="T15" fmla="*/ 72 h 504"/>
                <a:gd name="T16" fmla="*/ 960 w 1152"/>
                <a:gd name="T17" fmla="*/ 168 h 504"/>
                <a:gd name="T18" fmla="*/ 1056 w 1152"/>
                <a:gd name="T19" fmla="*/ 24 h 504"/>
                <a:gd name="T20" fmla="*/ 1152 w 1152"/>
                <a:gd name="T21" fmla="*/ 2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2" h="504">
                  <a:moveTo>
                    <a:pt x="0" y="504"/>
                  </a:moveTo>
                  <a:cubicBezTo>
                    <a:pt x="28" y="436"/>
                    <a:pt x="56" y="368"/>
                    <a:pt x="96" y="360"/>
                  </a:cubicBezTo>
                  <a:cubicBezTo>
                    <a:pt x="136" y="352"/>
                    <a:pt x="200" y="472"/>
                    <a:pt x="240" y="456"/>
                  </a:cubicBezTo>
                  <a:cubicBezTo>
                    <a:pt x="280" y="440"/>
                    <a:pt x="296" y="280"/>
                    <a:pt x="336" y="264"/>
                  </a:cubicBezTo>
                  <a:cubicBezTo>
                    <a:pt x="376" y="248"/>
                    <a:pt x="440" y="376"/>
                    <a:pt x="480" y="360"/>
                  </a:cubicBezTo>
                  <a:cubicBezTo>
                    <a:pt x="520" y="344"/>
                    <a:pt x="536" y="184"/>
                    <a:pt x="576" y="168"/>
                  </a:cubicBezTo>
                  <a:cubicBezTo>
                    <a:pt x="616" y="152"/>
                    <a:pt x="680" y="280"/>
                    <a:pt x="720" y="264"/>
                  </a:cubicBezTo>
                  <a:cubicBezTo>
                    <a:pt x="760" y="248"/>
                    <a:pt x="776" y="88"/>
                    <a:pt x="816" y="72"/>
                  </a:cubicBezTo>
                  <a:cubicBezTo>
                    <a:pt x="856" y="56"/>
                    <a:pt x="920" y="176"/>
                    <a:pt x="960" y="168"/>
                  </a:cubicBezTo>
                  <a:cubicBezTo>
                    <a:pt x="1000" y="160"/>
                    <a:pt x="1024" y="48"/>
                    <a:pt x="1056" y="24"/>
                  </a:cubicBezTo>
                  <a:cubicBezTo>
                    <a:pt x="1088" y="0"/>
                    <a:pt x="1120" y="12"/>
                    <a:pt x="1152" y="2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/>
            <a:lstStyle/>
            <a:p>
              <a:endParaRPr lang="en-US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 rot="10800000" flipH="1">
              <a:off x="4464" y="1248"/>
              <a:ext cx="1152" cy="528"/>
            </a:xfrm>
            <a:custGeom>
              <a:avLst/>
              <a:gdLst>
                <a:gd name="T0" fmla="*/ 0 w 1152"/>
                <a:gd name="T1" fmla="*/ 504 h 504"/>
                <a:gd name="T2" fmla="*/ 96 w 1152"/>
                <a:gd name="T3" fmla="*/ 360 h 504"/>
                <a:gd name="T4" fmla="*/ 240 w 1152"/>
                <a:gd name="T5" fmla="*/ 456 h 504"/>
                <a:gd name="T6" fmla="*/ 336 w 1152"/>
                <a:gd name="T7" fmla="*/ 264 h 504"/>
                <a:gd name="T8" fmla="*/ 480 w 1152"/>
                <a:gd name="T9" fmla="*/ 360 h 504"/>
                <a:gd name="T10" fmla="*/ 576 w 1152"/>
                <a:gd name="T11" fmla="*/ 168 h 504"/>
                <a:gd name="T12" fmla="*/ 720 w 1152"/>
                <a:gd name="T13" fmla="*/ 264 h 504"/>
                <a:gd name="T14" fmla="*/ 816 w 1152"/>
                <a:gd name="T15" fmla="*/ 72 h 504"/>
                <a:gd name="T16" fmla="*/ 960 w 1152"/>
                <a:gd name="T17" fmla="*/ 168 h 504"/>
                <a:gd name="T18" fmla="*/ 1056 w 1152"/>
                <a:gd name="T19" fmla="*/ 24 h 504"/>
                <a:gd name="T20" fmla="*/ 1152 w 1152"/>
                <a:gd name="T21" fmla="*/ 2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2" h="504">
                  <a:moveTo>
                    <a:pt x="0" y="504"/>
                  </a:moveTo>
                  <a:cubicBezTo>
                    <a:pt x="28" y="436"/>
                    <a:pt x="56" y="368"/>
                    <a:pt x="96" y="360"/>
                  </a:cubicBezTo>
                  <a:cubicBezTo>
                    <a:pt x="136" y="352"/>
                    <a:pt x="200" y="472"/>
                    <a:pt x="240" y="456"/>
                  </a:cubicBezTo>
                  <a:cubicBezTo>
                    <a:pt x="280" y="440"/>
                    <a:pt x="296" y="280"/>
                    <a:pt x="336" y="264"/>
                  </a:cubicBezTo>
                  <a:cubicBezTo>
                    <a:pt x="376" y="248"/>
                    <a:pt x="440" y="376"/>
                    <a:pt x="480" y="360"/>
                  </a:cubicBezTo>
                  <a:cubicBezTo>
                    <a:pt x="520" y="344"/>
                    <a:pt x="536" y="184"/>
                    <a:pt x="576" y="168"/>
                  </a:cubicBezTo>
                  <a:cubicBezTo>
                    <a:pt x="616" y="152"/>
                    <a:pt x="680" y="280"/>
                    <a:pt x="720" y="264"/>
                  </a:cubicBezTo>
                  <a:cubicBezTo>
                    <a:pt x="760" y="248"/>
                    <a:pt x="776" y="88"/>
                    <a:pt x="816" y="72"/>
                  </a:cubicBezTo>
                  <a:cubicBezTo>
                    <a:pt x="856" y="56"/>
                    <a:pt x="920" y="176"/>
                    <a:pt x="960" y="168"/>
                  </a:cubicBezTo>
                  <a:cubicBezTo>
                    <a:pt x="1000" y="160"/>
                    <a:pt x="1024" y="48"/>
                    <a:pt x="1056" y="24"/>
                  </a:cubicBezTo>
                  <a:cubicBezTo>
                    <a:pt x="1088" y="0"/>
                    <a:pt x="1120" y="12"/>
                    <a:pt x="1152" y="2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/>
            <a:lstStyle/>
            <a:p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 rot="17404799">
            <a:off x="3162212" y="2071782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GW emission 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19" name="Group 13"/>
          <p:cNvGrpSpPr>
            <a:grpSpLocks/>
          </p:cNvGrpSpPr>
          <p:nvPr/>
        </p:nvGrpSpPr>
        <p:grpSpPr bwMode="auto">
          <a:xfrm>
            <a:off x="4937366" y="1834553"/>
            <a:ext cx="1973762" cy="863492"/>
            <a:chOff x="2250" y="321"/>
            <a:chExt cx="4163" cy="2086"/>
          </a:xfrm>
        </p:grpSpPr>
        <p:sp>
          <p:nvSpPr>
            <p:cNvPr id="22" name="Oval 16"/>
            <p:cNvSpPr>
              <a:spLocks noChangeArrowheads="1"/>
            </p:cNvSpPr>
            <p:nvPr/>
          </p:nvSpPr>
          <p:spPr bwMode="auto">
            <a:xfrm>
              <a:off x="4944" y="1332"/>
              <a:ext cx="192" cy="192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ctr"/>
            <a:lstStyle/>
            <a:p>
              <a:endParaRPr lang="en-US"/>
            </a:p>
          </p:txBody>
        </p:sp>
        <p:sp>
          <p:nvSpPr>
            <p:cNvPr id="23" name="Oval 17"/>
            <p:cNvSpPr>
              <a:spLocks noChangeArrowheads="1"/>
            </p:cNvSpPr>
            <p:nvPr/>
          </p:nvSpPr>
          <p:spPr bwMode="auto">
            <a:xfrm>
              <a:off x="3232" y="321"/>
              <a:ext cx="192" cy="192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ctr"/>
            <a:lstStyle/>
            <a:p>
              <a:endParaRPr lang="en-US"/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2250" y="1678"/>
              <a:ext cx="1152" cy="528"/>
            </a:xfrm>
            <a:custGeom>
              <a:avLst/>
              <a:gdLst>
                <a:gd name="T0" fmla="*/ 0 w 1152"/>
                <a:gd name="T1" fmla="*/ 504 h 504"/>
                <a:gd name="T2" fmla="*/ 96 w 1152"/>
                <a:gd name="T3" fmla="*/ 360 h 504"/>
                <a:gd name="T4" fmla="*/ 240 w 1152"/>
                <a:gd name="T5" fmla="*/ 456 h 504"/>
                <a:gd name="T6" fmla="*/ 336 w 1152"/>
                <a:gd name="T7" fmla="*/ 264 h 504"/>
                <a:gd name="T8" fmla="*/ 480 w 1152"/>
                <a:gd name="T9" fmla="*/ 360 h 504"/>
                <a:gd name="T10" fmla="*/ 576 w 1152"/>
                <a:gd name="T11" fmla="*/ 168 h 504"/>
                <a:gd name="T12" fmla="*/ 720 w 1152"/>
                <a:gd name="T13" fmla="*/ 264 h 504"/>
                <a:gd name="T14" fmla="*/ 816 w 1152"/>
                <a:gd name="T15" fmla="*/ 72 h 504"/>
                <a:gd name="T16" fmla="*/ 960 w 1152"/>
                <a:gd name="T17" fmla="*/ 168 h 504"/>
                <a:gd name="T18" fmla="*/ 1056 w 1152"/>
                <a:gd name="T19" fmla="*/ 24 h 504"/>
                <a:gd name="T20" fmla="*/ 1152 w 1152"/>
                <a:gd name="T21" fmla="*/ 2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2" h="504">
                  <a:moveTo>
                    <a:pt x="0" y="504"/>
                  </a:moveTo>
                  <a:cubicBezTo>
                    <a:pt x="28" y="436"/>
                    <a:pt x="56" y="368"/>
                    <a:pt x="96" y="360"/>
                  </a:cubicBezTo>
                  <a:cubicBezTo>
                    <a:pt x="136" y="352"/>
                    <a:pt x="200" y="472"/>
                    <a:pt x="240" y="456"/>
                  </a:cubicBezTo>
                  <a:cubicBezTo>
                    <a:pt x="280" y="440"/>
                    <a:pt x="296" y="280"/>
                    <a:pt x="336" y="264"/>
                  </a:cubicBezTo>
                  <a:cubicBezTo>
                    <a:pt x="376" y="248"/>
                    <a:pt x="440" y="376"/>
                    <a:pt x="480" y="360"/>
                  </a:cubicBezTo>
                  <a:cubicBezTo>
                    <a:pt x="520" y="344"/>
                    <a:pt x="536" y="184"/>
                    <a:pt x="576" y="168"/>
                  </a:cubicBezTo>
                  <a:cubicBezTo>
                    <a:pt x="616" y="152"/>
                    <a:pt x="680" y="280"/>
                    <a:pt x="720" y="264"/>
                  </a:cubicBezTo>
                  <a:cubicBezTo>
                    <a:pt x="760" y="248"/>
                    <a:pt x="776" y="88"/>
                    <a:pt x="816" y="72"/>
                  </a:cubicBezTo>
                  <a:cubicBezTo>
                    <a:pt x="856" y="56"/>
                    <a:pt x="920" y="176"/>
                    <a:pt x="960" y="168"/>
                  </a:cubicBezTo>
                  <a:cubicBezTo>
                    <a:pt x="1000" y="160"/>
                    <a:pt x="1024" y="48"/>
                    <a:pt x="1056" y="24"/>
                  </a:cubicBezTo>
                  <a:cubicBezTo>
                    <a:pt x="1088" y="0"/>
                    <a:pt x="1120" y="12"/>
                    <a:pt x="1152" y="2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/>
            <a:lstStyle/>
            <a:p>
              <a:endParaRPr lang="en-US"/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 rot="10800000" flipH="1">
              <a:off x="5261" y="1879"/>
              <a:ext cx="1152" cy="528"/>
            </a:xfrm>
            <a:custGeom>
              <a:avLst/>
              <a:gdLst>
                <a:gd name="T0" fmla="*/ 0 w 1152"/>
                <a:gd name="T1" fmla="*/ 504 h 504"/>
                <a:gd name="T2" fmla="*/ 96 w 1152"/>
                <a:gd name="T3" fmla="*/ 360 h 504"/>
                <a:gd name="T4" fmla="*/ 240 w 1152"/>
                <a:gd name="T5" fmla="*/ 456 h 504"/>
                <a:gd name="T6" fmla="*/ 336 w 1152"/>
                <a:gd name="T7" fmla="*/ 264 h 504"/>
                <a:gd name="T8" fmla="*/ 480 w 1152"/>
                <a:gd name="T9" fmla="*/ 360 h 504"/>
                <a:gd name="T10" fmla="*/ 576 w 1152"/>
                <a:gd name="T11" fmla="*/ 168 h 504"/>
                <a:gd name="T12" fmla="*/ 720 w 1152"/>
                <a:gd name="T13" fmla="*/ 264 h 504"/>
                <a:gd name="T14" fmla="*/ 816 w 1152"/>
                <a:gd name="T15" fmla="*/ 72 h 504"/>
                <a:gd name="T16" fmla="*/ 960 w 1152"/>
                <a:gd name="T17" fmla="*/ 168 h 504"/>
                <a:gd name="T18" fmla="*/ 1056 w 1152"/>
                <a:gd name="T19" fmla="*/ 24 h 504"/>
                <a:gd name="T20" fmla="*/ 1152 w 1152"/>
                <a:gd name="T21" fmla="*/ 2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2" h="504">
                  <a:moveTo>
                    <a:pt x="0" y="504"/>
                  </a:moveTo>
                  <a:cubicBezTo>
                    <a:pt x="28" y="436"/>
                    <a:pt x="56" y="368"/>
                    <a:pt x="96" y="360"/>
                  </a:cubicBezTo>
                  <a:cubicBezTo>
                    <a:pt x="136" y="352"/>
                    <a:pt x="200" y="472"/>
                    <a:pt x="240" y="456"/>
                  </a:cubicBezTo>
                  <a:cubicBezTo>
                    <a:pt x="280" y="440"/>
                    <a:pt x="296" y="280"/>
                    <a:pt x="336" y="264"/>
                  </a:cubicBezTo>
                  <a:cubicBezTo>
                    <a:pt x="376" y="248"/>
                    <a:pt x="440" y="376"/>
                    <a:pt x="480" y="360"/>
                  </a:cubicBezTo>
                  <a:cubicBezTo>
                    <a:pt x="520" y="344"/>
                    <a:pt x="536" y="184"/>
                    <a:pt x="576" y="168"/>
                  </a:cubicBezTo>
                  <a:cubicBezTo>
                    <a:pt x="616" y="152"/>
                    <a:pt x="680" y="280"/>
                    <a:pt x="720" y="264"/>
                  </a:cubicBezTo>
                  <a:cubicBezTo>
                    <a:pt x="760" y="248"/>
                    <a:pt x="776" y="88"/>
                    <a:pt x="816" y="72"/>
                  </a:cubicBezTo>
                  <a:cubicBezTo>
                    <a:pt x="856" y="56"/>
                    <a:pt x="920" y="176"/>
                    <a:pt x="960" y="168"/>
                  </a:cubicBezTo>
                  <a:cubicBezTo>
                    <a:pt x="1000" y="160"/>
                    <a:pt x="1024" y="48"/>
                    <a:pt x="1056" y="24"/>
                  </a:cubicBezTo>
                  <a:cubicBezTo>
                    <a:pt x="1088" y="0"/>
                    <a:pt x="1120" y="12"/>
                    <a:pt x="1152" y="2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bIns="0"/>
            <a:lstStyle/>
            <a:p>
              <a:endParaRPr lang="en-US"/>
            </a:p>
          </p:txBody>
        </p:sp>
      </p:grpSp>
      <p:sp>
        <p:nvSpPr>
          <p:cNvPr id="18" name="Oval 17"/>
          <p:cNvSpPr/>
          <p:nvPr/>
        </p:nvSpPr>
        <p:spPr>
          <a:xfrm rot="10980315">
            <a:off x="4787548" y="1861067"/>
            <a:ext cx="1204956" cy="4004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rot="10980315">
            <a:off x="5700888" y="1911813"/>
            <a:ext cx="1204956" cy="4004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19"/>
          <p:cNvSpPr>
            <a:spLocks/>
          </p:cNvSpPr>
          <p:nvPr/>
        </p:nvSpPr>
        <p:spPr bwMode="auto">
          <a:xfrm rot="721924" flipH="1">
            <a:off x="4937326" y="1436865"/>
            <a:ext cx="546186" cy="218564"/>
          </a:xfrm>
          <a:custGeom>
            <a:avLst/>
            <a:gdLst>
              <a:gd name="T0" fmla="*/ 0 w 1152"/>
              <a:gd name="T1" fmla="*/ 504 h 504"/>
              <a:gd name="T2" fmla="*/ 96 w 1152"/>
              <a:gd name="T3" fmla="*/ 360 h 504"/>
              <a:gd name="T4" fmla="*/ 240 w 1152"/>
              <a:gd name="T5" fmla="*/ 456 h 504"/>
              <a:gd name="T6" fmla="*/ 336 w 1152"/>
              <a:gd name="T7" fmla="*/ 264 h 504"/>
              <a:gd name="T8" fmla="*/ 480 w 1152"/>
              <a:gd name="T9" fmla="*/ 360 h 504"/>
              <a:gd name="T10" fmla="*/ 576 w 1152"/>
              <a:gd name="T11" fmla="*/ 168 h 504"/>
              <a:gd name="T12" fmla="*/ 720 w 1152"/>
              <a:gd name="T13" fmla="*/ 264 h 504"/>
              <a:gd name="T14" fmla="*/ 816 w 1152"/>
              <a:gd name="T15" fmla="*/ 72 h 504"/>
              <a:gd name="T16" fmla="*/ 960 w 1152"/>
              <a:gd name="T17" fmla="*/ 168 h 504"/>
              <a:gd name="T18" fmla="*/ 1056 w 1152"/>
              <a:gd name="T19" fmla="*/ 24 h 504"/>
              <a:gd name="T20" fmla="*/ 1152 w 1152"/>
              <a:gd name="T21" fmla="*/ 24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2" h="504">
                <a:moveTo>
                  <a:pt x="0" y="504"/>
                </a:moveTo>
                <a:cubicBezTo>
                  <a:pt x="28" y="436"/>
                  <a:pt x="56" y="368"/>
                  <a:pt x="96" y="360"/>
                </a:cubicBezTo>
                <a:cubicBezTo>
                  <a:pt x="136" y="352"/>
                  <a:pt x="200" y="472"/>
                  <a:pt x="240" y="456"/>
                </a:cubicBezTo>
                <a:cubicBezTo>
                  <a:pt x="280" y="440"/>
                  <a:pt x="296" y="280"/>
                  <a:pt x="336" y="264"/>
                </a:cubicBezTo>
                <a:cubicBezTo>
                  <a:pt x="376" y="248"/>
                  <a:pt x="440" y="376"/>
                  <a:pt x="480" y="360"/>
                </a:cubicBezTo>
                <a:cubicBezTo>
                  <a:pt x="520" y="344"/>
                  <a:pt x="536" y="184"/>
                  <a:pt x="576" y="168"/>
                </a:cubicBezTo>
                <a:cubicBezTo>
                  <a:pt x="616" y="152"/>
                  <a:pt x="680" y="280"/>
                  <a:pt x="720" y="264"/>
                </a:cubicBezTo>
                <a:cubicBezTo>
                  <a:pt x="760" y="248"/>
                  <a:pt x="776" y="88"/>
                  <a:pt x="816" y="72"/>
                </a:cubicBezTo>
                <a:cubicBezTo>
                  <a:pt x="856" y="56"/>
                  <a:pt x="920" y="176"/>
                  <a:pt x="960" y="168"/>
                </a:cubicBezTo>
                <a:cubicBezTo>
                  <a:pt x="1000" y="160"/>
                  <a:pt x="1024" y="48"/>
                  <a:pt x="1056" y="24"/>
                </a:cubicBezTo>
                <a:cubicBezTo>
                  <a:pt x="1088" y="0"/>
                  <a:pt x="1120" y="12"/>
                  <a:pt x="1152" y="2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sm" len="sm"/>
            <a:tailEnd type="stealth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/>
          <a:lstStyle/>
          <a:p>
            <a:endParaRPr lang="en-US"/>
          </a:p>
        </p:txBody>
      </p:sp>
      <p:sp>
        <p:nvSpPr>
          <p:cNvPr id="30" name="Freeform 18"/>
          <p:cNvSpPr>
            <a:spLocks/>
          </p:cNvSpPr>
          <p:nvPr/>
        </p:nvSpPr>
        <p:spPr bwMode="auto">
          <a:xfrm rot="19730588">
            <a:off x="6258164" y="4649598"/>
            <a:ext cx="546186" cy="218564"/>
          </a:xfrm>
          <a:custGeom>
            <a:avLst/>
            <a:gdLst>
              <a:gd name="T0" fmla="*/ 0 w 1152"/>
              <a:gd name="T1" fmla="*/ 504 h 504"/>
              <a:gd name="T2" fmla="*/ 96 w 1152"/>
              <a:gd name="T3" fmla="*/ 360 h 504"/>
              <a:gd name="T4" fmla="*/ 240 w 1152"/>
              <a:gd name="T5" fmla="*/ 456 h 504"/>
              <a:gd name="T6" fmla="*/ 336 w 1152"/>
              <a:gd name="T7" fmla="*/ 264 h 504"/>
              <a:gd name="T8" fmla="*/ 480 w 1152"/>
              <a:gd name="T9" fmla="*/ 360 h 504"/>
              <a:gd name="T10" fmla="*/ 576 w 1152"/>
              <a:gd name="T11" fmla="*/ 168 h 504"/>
              <a:gd name="T12" fmla="*/ 720 w 1152"/>
              <a:gd name="T13" fmla="*/ 264 h 504"/>
              <a:gd name="T14" fmla="*/ 816 w 1152"/>
              <a:gd name="T15" fmla="*/ 72 h 504"/>
              <a:gd name="T16" fmla="*/ 960 w 1152"/>
              <a:gd name="T17" fmla="*/ 168 h 504"/>
              <a:gd name="T18" fmla="*/ 1056 w 1152"/>
              <a:gd name="T19" fmla="*/ 24 h 504"/>
              <a:gd name="T20" fmla="*/ 1152 w 1152"/>
              <a:gd name="T21" fmla="*/ 24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2" h="504">
                <a:moveTo>
                  <a:pt x="0" y="504"/>
                </a:moveTo>
                <a:cubicBezTo>
                  <a:pt x="28" y="436"/>
                  <a:pt x="56" y="368"/>
                  <a:pt x="96" y="360"/>
                </a:cubicBezTo>
                <a:cubicBezTo>
                  <a:pt x="136" y="352"/>
                  <a:pt x="200" y="472"/>
                  <a:pt x="240" y="456"/>
                </a:cubicBezTo>
                <a:cubicBezTo>
                  <a:pt x="280" y="440"/>
                  <a:pt x="296" y="280"/>
                  <a:pt x="336" y="264"/>
                </a:cubicBezTo>
                <a:cubicBezTo>
                  <a:pt x="376" y="248"/>
                  <a:pt x="440" y="376"/>
                  <a:pt x="480" y="360"/>
                </a:cubicBezTo>
                <a:cubicBezTo>
                  <a:pt x="520" y="344"/>
                  <a:pt x="536" y="184"/>
                  <a:pt x="576" y="168"/>
                </a:cubicBezTo>
                <a:cubicBezTo>
                  <a:pt x="616" y="152"/>
                  <a:pt x="680" y="280"/>
                  <a:pt x="720" y="264"/>
                </a:cubicBezTo>
                <a:cubicBezTo>
                  <a:pt x="760" y="248"/>
                  <a:pt x="776" y="88"/>
                  <a:pt x="816" y="72"/>
                </a:cubicBezTo>
                <a:cubicBezTo>
                  <a:pt x="856" y="56"/>
                  <a:pt x="920" y="176"/>
                  <a:pt x="960" y="168"/>
                </a:cubicBezTo>
                <a:cubicBezTo>
                  <a:pt x="1000" y="160"/>
                  <a:pt x="1024" y="48"/>
                  <a:pt x="1056" y="24"/>
                </a:cubicBezTo>
                <a:cubicBezTo>
                  <a:pt x="1088" y="0"/>
                  <a:pt x="1120" y="12"/>
                  <a:pt x="1152" y="2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sm" len="sm"/>
            <a:tailEnd type="stealth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/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 rot="17404799">
            <a:off x="6698351" y="1983076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GW emission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2" name="Oval 16"/>
          <p:cNvSpPr>
            <a:spLocks noChangeArrowheads="1"/>
          </p:cNvSpPr>
          <p:nvPr/>
        </p:nvSpPr>
        <p:spPr bwMode="auto">
          <a:xfrm>
            <a:off x="865816" y="2045045"/>
            <a:ext cx="91031" cy="79478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/>
          <a:p>
            <a:endParaRPr lang="en-US"/>
          </a:p>
        </p:txBody>
      </p:sp>
      <p:sp>
        <p:nvSpPr>
          <p:cNvPr id="33" name="Oval 16"/>
          <p:cNvSpPr>
            <a:spLocks noChangeArrowheads="1"/>
          </p:cNvSpPr>
          <p:nvPr/>
        </p:nvSpPr>
        <p:spPr bwMode="auto">
          <a:xfrm>
            <a:off x="1063936" y="2212685"/>
            <a:ext cx="91031" cy="79478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/>
          <a:p>
            <a:endParaRPr lang="en-US"/>
          </a:p>
        </p:txBody>
      </p:sp>
      <p:sp>
        <p:nvSpPr>
          <p:cNvPr id="35" name="Oval 16"/>
          <p:cNvSpPr>
            <a:spLocks noChangeArrowheads="1"/>
          </p:cNvSpPr>
          <p:nvPr/>
        </p:nvSpPr>
        <p:spPr bwMode="auto">
          <a:xfrm>
            <a:off x="1079176" y="2029805"/>
            <a:ext cx="91031" cy="79478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/>
          <a:p>
            <a:endParaRPr lang="en-US"/>
          </a:p>
        </p:txBody>
      </p:sp>
      <p:sp>
        <p:nvSpPr>
          <p:cNvPr id="36" name="Oval 16"/>
          <p:cNvSpPr>
            <a:spLocks noChangeArrowheads="1"/>
          </p:cNvSpPr>
          <p:nvPr/>
        </p:nvSpPr>
        <p:spPr bwMode="auto">
          <a:xfrm>
            <a:off x="1356769" y="1774749"/>
            <a:ext cx="91031" cy="79478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/>
          <a:p>
            <a:endParaRPr lang="en-US" dirty="0"/>
          </a:p>
        </p:txBody>
      </p:sp>
      <p:sp>
        <p:nvSpPr>
          <p:cNvPr id="37" name="Oval 16"/>
          <p:cNvSpPr>
            <a:spLocks noChangeArrowheads="1"/>
          </p:cNvSpPr>
          <p:nvPr/>
        </p:nvSpPr>
        <p:spPr bwMode="auto">
          <a:xfrm>
            <a:off x="1140136" y="2380325"/>
            <a:ext cx="91031" cy="79478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/>
          <a:p>
            <a:endParaRPr lang="en-US" dirty="0"/>
          </a:p>
        </p:txBody>
      </p:sp>
      <p:sp>
        <p:nvSpPr>
          <p:cNvPr id="38" name="Oval 16"/>
          <p:cNvSpPr>
            <a:spLocks noChangeArrowheads="1"/>
          </p:cNvSpPr>
          <p:nvPr/>
        </p:nvSpPr>
        <p:spPr bwMode="auto">
          <a:xfrm>
            <a:off x="1262056" y="2015311"/>
            <a:ext cx="91031" cy="79478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/>
          <a:p>
            <a:endParaRPr lang="en-US" dirty="0"/>
          </a:p>
        </p:txBody>
      </p:sp>
      <p:sp>
        <p:nvSpPr>
          <p:cNvPr id="39" name="Oval 16"/>
          <p:cNvSpPr>
            <a:spLocks noChangeArrowheads="1"/>
          </p:cNvSpPr>
          <p:nvPr/>
        </p:nvSpPr>
        <p:spPr bwMode="auto">
          <a:xfrm>
            <a:off x="911536" y="1694525"/>
            <a:ext cx="91031" cy="79478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/>
          <a:p>
            <a:endParaRPr lang="en-US" dirty="0"/>
          </a:p>
        </p:txBody>
      </p:sp>
      <p:sp>
        <p:nvSpPr>
          <p:cNvPr id="40" name="Oval 16"/>
          <p:cNvSpPr>
            <a:spLocks noChangeArrowheads="1"/>
          </p:cNvSpPr>
          <p:nvPr/>
        </p:nvSpPr>
        <p:spPr bwMode="auto">
          <a:xfrm>
            <a:off x="1143000" y="1847671"/>
            <a:ext cx="91031" cy="79478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/>
          <a:p>
            <a:endParaRPr lang="en-US"/>
          </a:p>
        </p:txBody>
      </p:sp>
      <p:sp>
        <p:nvSpPr>
          <p:cNvPr id="41" name="Oval 16"/>
          <p:cNvSpPr>
            <a:spLocks noChangeArrowheads="1"/>
          </p:cNvSpPr>
          <p:nvPr/>
        </p:nvSpPr>
        <p:spPr bwMode="auto">
          <a:xfrm>
            <a:off x="930049" y="2216709"/>
            <a:ext cx="91031" cy="79478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/>
          <a:p>
            <a:endParaRPr lang="en-US"/>
          </a:p>
        </p:txBody>
      </p:sp>
      <p:sp>
        <p:nvSpPr>
          <p:cNvPr id="42" name="Oval 16"/>
          <p:cNvSpPr>
            <a:spLocks noChangeArrowheads="1"/>
          </p:cNvSpPr>
          <p:nvPr/>
        </p:nvSpPr>
        <p:spPr bwMode="auto">
          <a:xfrm>
            <a:off x="670969" y="2003349"/>
            <a:ext cx="91031" cy="79478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/>
          <a:p>
            <a:endParaRPr lang="en-US" dirty="0"/>
          </a:p>
        </p:txBody>
      </p:sp>
      <p:sp>
        <p:nvSpPr>
          <p:cNvPr id="43" name="Oval 16"/>
          <p:cNvSpPr>
            <a:spLocks noChangeArrowheads="1"/>
          </p:cNvSpPr>
          <p:nvPr/>
        </p:nvSpPr>
        <p:spPr bwMode="auto">
          <a:xfrm>
            <a:off x="1356769" y="2152471"/>
            <a:ext cx="91031" cy="79478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/>
          <a:p>
            <a:endParaRPr lang="en-US"/>
          </a:p>
        </p:txBody>
      </p:sp>
      <p:sp>
        <p:nvSpPr>
          <p:cNvPr id="44" name="Oval 16"/>
          <p:cNvSpPr>
            <a:spLocks noChangeArrowheads="1"/>
          </p:cNvSpPr>
          <p:nvPr/>
        </p:nvSpPr>
        <p:spPr bwMode="auto">
          <a:xfrm>
            <a:off x="670969" y="2231949"/>
            <a:ext cx="91031" cy="79478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/>
          <a:p>
            <a:endParaRPr lang="en-US"/>
          </a:p>
        </p:txBody>
      </p:sp>
      <p:sp>
        <p:nvSpPr>
          <p:cNvPr id="45" name="Oval 16"/>
          <p:cNvSpPr>
            <a:spLocks noChangeArrowheads="1"/>
          </p:cNvSpPr>
          <p:nvPr/>
        </p:nvSpPr>
        <p:spPr bwMode="auto">
          <a:xfrm>
            <a:off x="899569" y="2460549"/>
            <a:ext cx="91031" cy="79478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/>
          <a:p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8249428" y="1654722"/>
            <a:ext cx="685800" cy="990600"/>
            <a:chOff x="8249428" y="1654722"/>
            <a:chExt cx="685800" cy="990600"/>
          </a:xfrm>
        </p:grpSpPr>
        <p:sp>
          <p:nvSpPr>
            <p:cNvPr id="26" name="Explosion 1 25"/>
            <p:cNvSpPr/>
            <p:nvPr/>
          </p:nvSpPr>
          <p:spPr>
            <a:xfrm>
              <a:off x="8249428" y="1654722"/>
              <a:ext cx="685800" cy="990600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16"/>
            <p:cNvSpPr>
              <a:spLocks noChangeArrowheads="1"/>
            </p:cNvSpPr>
            <p:nvPr/>
          </p:nvSpPr>
          <p:spPr bwMode="auto">
            <a:xfrm>
              <a:off x="8516296" y="2090765"/>
              <a:ext cx="91031" cy="79478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ctr"/>
            <a:lstStyle/>
            <a:p>
              <a:endParaRPr lang="en-US" dirty="0"/>
            </a:p>
          </p:txBody>
        </p:sp>
        <p:sp>
          <p:nvSpPr>
            <p:cNvPr id="47" name="Oval 16"/>
            <p:cNvSpPr>
              <a:spLocks noChangeArrowheads="1"/>
            </p:cNvSpPr>
            <p:nvPr/>
          </p:nvSpPr>
          <p:spPr bwMode="auto">
            <a:xfrm>
              <a:off x="8534400" y="2079549"/>
              <a:ext cx="91031" cy="79478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ctr"/>
            <a:lstStyle/>
            <a:p>
              <a:endParaRPr lang="en-US" dirty="0"/>
            </a:p>
          </p:txBody>
        </p:sp>
      </p:grpSp>
      <p:sp>
        <p:nvSpPr>
          <p:cNvPr id="48" name="Rectangle 47"/>
          <p:cNvSpPr/>
          <p:nvPr/>
        </p:nvSpPr>
        <p:spPr>
          <a:xfrm>
            <a:off x="7830328" y="2807497"/>
            <a:ext cx="152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merger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4843795" y="2807497"/>
            <a:ext cx="2071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ccentric binary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637388" y="3398156"/>
            <a:ext cx="93460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Kocsis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,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Gaspar,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Marka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2006; O’Leary,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Kocsis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,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Loeb 2009;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Kocsis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&amp; Levin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2012</a:t>
            </a:r>
            <a:endParaRPr lang="en-US" sz="2800" dirty="0">
              <a:solidFill>
                <a:schemeClr val="accent5">
                  <a:lumMod val="75000"/>
                </a:schemeClr>
              </a:solidFill>
              <a:sym typeface="Wingdings" pitchFamily="2" charset="2"/>
            </a:endParaRPr>
          </a:p>
        </p:txBody>
      </p:sp>
      <p:sp>
        <p:nvSpPr>
          <p:cNvPr id="53" name="Oval 16"/>
          <p:cNvSpPr>
            <a:spLocks noChangeArrowheads="1"/>
          </p:cNvSpPr>
          <p:nvPr/>
        </p:nvSpPr>
        <p:spPr bwMode="auto">
          <a:xfrm>
            <a:off x="754303" y="4969935"/>
            <a:ext cx="328693" cy="39098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bIns="0" anchor="ctr"/>
          <a:lstStyle/>
          <a:p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1245760" y="5097744"/>
            <a:ext cx="1256505" cy="256937"/>
            <a:chOff x="1406404" y="4400159"/>
            <a:chExt cx="2118296" cy="451159"/>
          </a:xfrm>
        </p:grpSpPr>
        <p:sp>
          <p:nvSpPr>
            <p:cNvPr id="61" name="Oval 60"/>
            <p:cNvSpPr/>
            <p:nvPr/>
          </p:nvSpPr>
          <p:spPr>
            <a:xfrm rot="10980315">
              <a:off x="1406404" y="4400159"/>
              <a:ext cx="1204956" cy="4004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 rot="10980315">
              <a:off x="2319744" y="4450905"/>
              <a:ext cx="1204956" cy="4004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Rectangle 64"/>
          <p:cNvSpPr/>
          <p:nvPr/>
        </p:nvSpPr>
        <p:spPr>
          <a:xfrm>
            <a:off x="67100" y="5417039"/>
            <a:ext cx="2761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BH binary 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supermassive BH</a:t>
            </a:r>
            <a:endParaRPr lang="en-US" dirty="0"/>
          </a:p>
        </p:txBody>
      </p:sp>
      <p:sp>
        <p:nvSpPr>
          <p:cNvPr id="67" name="Oval 16"/>
          <p:cNvSpPr>
            <a:spLocks noChangeArrowheads="1"/>
          </p:cNvSpPr>
          <p:nvPr/>
        </p:nvSpPr>
        <p:spPr bwMode="auto">
          <a:xfrm>
            <a:off x="1441513" y="5059605"/>
            <a:ext cx="91031" cy="79478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/>
          <a:p>
            <a:endParaRPr lang="en-US"/>
          </a:p>
        </p:txBody>
      </p:sp>
      <p:sp>
        <p:nvSpPr>
          <p:cNvPr id="68" name="Oval 16"/>
          <p:cNvSpPr>
            <a:spLocks noChangeArrowheads="1"/>
          </p:cNvSpPr>
          <p:nvPr/>
        </p:nvSpPr>
        <p:spPr bwMode="auto">
          <a:xfrm>
            <a:off x="2263548" y="5304993"/>
            <a:ext cx="91031" cy="79478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/>
          <a:p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 rot="19932001">
            <a:off x="5799235" y="5076419"/>
            <a:ext cx="1256505" cy="198943"/>
            <a:chOff x="1406404" y="4400159"/>
            <a:chExt cx="2118296" cy="451159"/>
          </a:xfrm>
        </p:grpSpPr>
        <p:sp>
          <p:nvSpPr>
            <p:cNvPr id="70" name="Oval 69"/>
            <p:cNvSpPr/>
            <p:nvPr/>
          </p:nvSpPr>
          <p:spPr>
            <a:xfrm rot="10980315">
              <a:off x="1406404" y="4400159"/>
              <a:ext cx="1204956" cy="4004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 rot="10980315">
              <a:off x="2319744" y="4450905"/>
              <a:ext cx="1204956" cy="4004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 rot="2963311">
            <a:off x="3783240" y="4948558"/>
            <a:ext cx="914400" cy="479515"/>
            <a:chOff x="1406404" y="4400159"/>
            <a:chExt cx="2118296" cy="451159"/>
          </a:xfrm>
        </p:grpSpPr>
        <p:sp>
          <p:nvSpPr>
            <p:cNvPr id="73" name="Oval 72"/>
            <p:cNvSpPr/>
            <p:nvPr/>
          </p:nvSpPr>
          <p:spPr>
            <a:xfrm rot="10980315">
              <a:off x="1406404" y="4400159"/>
              <a:ext cx="1204956" cy="4004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 rot="10980315">
              <a:off x="2319744" y="4450905"/>
              <a:ext cx="1204956" cy="4004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Freeform 19"/>
          <p:cNvSpPr>
            <a:spLocks/>
          </p:cNvSpPr>
          <p:nvPr/>
        </p:nvSpPr>
        <p:spPr bwMode="auto">
          <a:xfrm rot="10800000" flipH="1">
            <a:off x="6551468" y="5296946"/>
            <a:ext cx="546186" cy="218564"/>
          </a:xfrm>
          <a:custGeom>
            <a:avLst/>
            <a:gdLst>
              <a:gd name="T0" fmla="*/ 0 w 1152"/>
              <a:gd name="T1" fmla="*/ 504 h 504"/>
              <a:gd name="T2" fmla="*/ 96 w 1152"/>
              <a:gd name="T3" fmla="*/ 360 h 504"/>
              <a:gd name="T4" fmla="*/ 240 w 1152"/>
              <a:gd name="T5" fmla="*/ 456 h 504"/>
              <a:gd name="T6" fmla="*/ 336 w 1152"/>
              <a:gd name="T7" fmla="*/ 264 h 504"/>
              <a:gd name="T8" fmla="*/ 480 w 1152"/>
              <a:gd name="T9" fmla="*/ 360 h 504"/>
              <a:gd name="T10" fmla="*/ 576 w 1152"/>
              <a:gd name="T11" fmla="*/ 168 h 504"/>
              <a:gd name="T12" fmla="*/ 720 w 1152"/>
              <a:gd name="T13" fmla="*/ 264 h 504"/>
              <a:gd name="T14" fmla="*/ 816 w 1152"/>
              <a:gd name="T15" fmla="*/ 72 h 504"/>
              <a:gd name="T16" fmla="*/ 960 w 1152"/>
              <a:gd name="T17" fmla="*/ 168 h 504"/>
              <a:gd name="T18" fmla="*/ 1056 w 1152"/>
              <a:gd name="T19" fmla="*/ 24 h 504"/>
              <a:gd name="T20" fmla="*/ 1152 w 1152"/>
              <a:gd name="T21" fmla="*/ 24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2" h="504">
                <a:moveTo>
                  <a:pt x="0" y="504"/>
                </a:moveTo>
                <a:cubicBezTo>
                  <a:pt x="28" y="436"/>
                  <a:pt x="56" y="368"/>
                  <a:pt x="96" y="360"/>
                </a:cubicBezTo>
                <a:cubicBezTo>
                  <a:pt x="136" y="352"/>
                  <a:pt x="200" y="472"/>
                  <a:pt x="240" y="456"/>
                </a:cubicBezTo>
                <a:cubicBezTo>
                  <a:pt x="280" y="440"/>
                  <a:pt x="296" y="280"/>
                  <a:pt x="336" y="264"/>
                </a:cubicBezTo>
                <a:cubicBezTo>
                  <a:pt x="376" y="248"/>
                  <a:pt x="440" y="376"/>
                  <a:pt x="480" y="360"/>
                </a:cubicBezTo>
                <a:cubicBezTo>
                  <a:pt x="520" y="344"/>
                  <a:pt x="536" y="184"/>
                  <a:pt x="576" y="168"/>
                </a:cubicBezTo>
                <a:cubicBezTo>
                  <a:pt x="616" y="152"/>
                  <a:pt x="680" y="280"/>
                  <a:pt x="720" y="264"/>
                </a:cubicBezTo>
                <a:cubicBezTo>
                  <a:pt x="760" y="248"/>
                  <a:pt x="776" y="88"/>
                  <a:pt x="816" y="72"/>
                </a:cubicBezTo>
                <a:cubicBezTo>
                  <a:pt x="856" y="56"/>
                  <a:pt x="920" y="176"/>
                  <a:pt x="960" y="168"/>
                </a:cubicBezTo>
                <a:cubicBezTo>
                  <a:pt x="1000" y="160"/>
                  <a:pt x="1024" y="48"/>
                  <a:pt x="1056" y="24"/>
                </a:cubicBezTo>
                <a:cubicBezTo>
                  <a:pt x="1088" y="0"/>
                  <a:pt x="1120" y="12"/>
                  <a:pt x="1152" y="2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sm" len="sm"/>
            <a:tailEnd type="stealth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/>
          <a:lstStyle/>
          <a:p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8198566" y="4700859"/>
            <a:ext cx="685800" cy="990600"/>
            <a:chOff x="8249428" y="1654722"/>
            <a:chExt cx="685800" cy="990600"/>
          </a:xfrm>
        </p:grpSpPr>
        <p:sp>
          <p:nvSpPr>
            <p:cNvPr id="81" name="Explosion 1 80"/>
            <p:cNvSpPr/>
            <p:nvPr/>
          </p:nvSpPr>
          <p:spPr>
            <a:xfrm>
              <a:off x="8249428" y="1654722"/>
              <a:ext cx="685800" cy="990600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16"/>
            <p:cNvSpPr>
              <a:spLocks noChangeArrowheads="1"/>
            </p:cNvSpPr>
            <p:nvPr/>
          </p:nvSpPr>
          <p:spPr bwMode="auto">
            <a:xfrm>
              <a:off x="8516296" y="2090765"/>
              <a:ext cx="91031" cy="79478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ctr"/>
            <a:lstStyle/>
            <a:p>
              <a:endParaRPr lang="en-US" dirty="0"/>
            </a:p>
          </p:txBody>
        </p:sp>
        <p:sp>
          <p:nvSpPr>
            <p:cNvPr id="83" name="Oval 16"/>
            <p:cNvSpPr>
              <a:spLocks noChangeArrowheads="1"/>
            </p:cNvSpPr>
            <p:nvPr/>
          </p:nvSpPr>
          <p:spPr bwMode="auto">
            <a:xfrm>
              <a:off x="8534400" y="2079549"/>
              <a:ext cx="91031" cy="79478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ctr"/>
            <a:lstStyle/>
            <a:p>
              <a:endParaRPr lang="en-US" dirty="0"/>
            </a:p>
          </p:txBody>
        </p:sp>
      </p:grpSp>
      <p:sp>
        <p:nvSpPr>
          <p:cNvPr id="84" name="Rectangle 83"/>
          <p:cNvSpPr/>
          <p:nvPr/>
        </p:nvSpPr>
        <p:spPr>
          <a:xfrm>
            <a:off x="7604885" y="5740205"/>
            <a:ext cx="152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merger</a:t>
            </a:r>
            <a:endParaRPr lang="en-US" dirty="0"/>
          </a:p>
        </p:txBody>
      </p:sp>
      <p:sp>
        <p:nvSpPr>
          <p:cNvPr id="85" name="Oval 16"/>
          <p:cNvSpPr>
            <a:spLocks noChangeArrowheads="1"/>
          </p:cNvSpPr>
          <p:nvPr/>
        </p:nvSpPr>
        <p:spPr bwMode="auto">
          <a:xfrm>
            <a:off x="3443243" y="4988020"/>
            <a:ext cx="328693" cy="39098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bIns="0" anchor="ctr"/>
          <a:lstStyle/>
          <a:p>
            <a:endParaRPr lang="en-US" dirty="0"/>
          </a:p>
        </p:txBody>
      </p:sp>
      <p:sp>
        <p:nvSpPr>
          <p:cNvPr id="86" name="Oval 16"/>
          <p:cNvSpPr>
            <a:spLocks noChangeArrowheads="1"/>
          </p:cNvSpPr>
          <p:nvPr/>
        </p:nvSpPr>
        <p:spPr bwMode="auto">
          <a:xfrm>
            <a:off x="5490701" y="4957360"/>
            <a:ext cx="328693" cy="39098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bIns="0" anchor="ctr"/>
          <a:lstStyle/>
          <a:p>
            <a:endParaRPr lang="en-US" dirty="0"/>
          </a:p>
        </p:txBody>
      </p:sp>
      <p:sp>
        <p:nvSpPr>
          <p:cNvPr id="87" name="Rectangle 86"/>
          <p:cNvSpPr/>
          <p:nvPr/>
        </p:nvSpPr>
        <p:spPr>
          <a:xfrm>
            <a:off x="3240773" y="5601705"/>
            <a:ext cx="3290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Kozai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oscillations</a:t>
            </a: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eccentricity and inclination)</a:t>
            </a:r>
            <a:endParaRPr lang="en-US" dirty="0"/>
          </a:p>
        </p:txBody>
      </p:sp>
      <p:sp>
        <p:nvSpPr>
          <p:cNvPr id="88" name="Rectangle 87"/>
          <p:cNvSpPr/>
          <p:nvPr/>
        </p:nvSpPr>
        <p:spPr>
          <a:xfrm rot="17404799">
            <a:off x="6759355" y="4998844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GW emission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665802" y="6422050"/>
            <a:ext cx="7966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Wen 2003;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Antonini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&amp;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Perets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(2012);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Naoz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,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Kocsis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,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Loeb,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Yunes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(2012)</a:t>
            </a:r>
          </a:p>
        </p:txBody>
      </p:sp>
      <p:sp>
        <p:nvSpPr>
          <p:cNvPr id="90" name="Oval 16"/>
          <p:cNvSpPr>
            <a:spLocks noChangeArrowheads="1"/>
          </p:cNvSpPr>
          <p:nvPr/>
        </p:nvSpPr>
        <p:spPr bwMode="auto">
          <a:xfrm>
            <a:off x="3918613" y="5072523"/>
            <a:ext cx="91031" cy="79478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/>
          <a:p>
            <a:endParaRPr lang="en-US"/>
          </a:p>
        </p:txBody>
      </p:sp>
      <p:sp>
        <p:nvSpPr>
          <p:cNvPr id="91" name="Oval 16"/>
          <p:cNvSpPr>
            <a:spLocks noChangeArrowheads="1"/>
          </p:cNvSpPr>
          <p:nvPr/>
        </p:nvSpPr>
        <p:spPr bwMode="auto">
          <a:xfrm>
            <a:off x="4489459" y="5193927"/>
            <a:ext cx="91031" cy="79478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/>
          <a:p>
            <a:endParaRPr lang="en-US"/>
          </a:p>
        </p:txBody>
      </p:sp>
      <p:sp>
        <p:nvSpPr>
          <p:cNvPr id="92" name="Oval 16"/>
          <p:cNvSpPr>
            <a:spLocks noChangeArrowheads="1"/>
          </p:cNvSpPr>
          <p:nvPr/>
        </p:nvSpPr>
        <p:spPr bwMode="auto">
          <a:xfrm>
            <a:off x="6233569" y="5105400"/>
            <a:ext cx="91031" cy="79478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/>
          <a:p>
            <a:endParaRPr lang="en-US"/>
          </a:p>
        </p:txBody>
      </p:sp>
      <p:sp>
        <p:nvSpPr>
          <p:cNvPr id="93" name="Oval 16"/>
          <p:cNvSpPr>
            <a:spLocks noChangeArrowheads="1"/>
          </p:cNvSpPr>
          <p:nvPr/>
        </p:nvSpPr>
        <p:spPr bwMode="auto">
          <a:xfrm>
            <a:off x="6538369" y="5181600"/>
            <a:ext cx="91031" cy="79478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/>
          <a:lstStyle/>
          <a:p>
            <a:endParaRPr lang="en-US"/>
          </a:p>
        </p:txBody>
      </p:sp>
      <p:sp>
        <p:nvSpPr>
          <p:cNvPr id="94" name="Freeform 18"/>
          <p:cNvSpPr>
            <a:spLocks/>
          </p:cNvSpPr>
          <p:nvPr/>
        </p:nvSpPr>
        <p:spPr bwMode="auto">
          <a:xfrm>
            <a:off x="6226270" y="1464035"/>
            <a:ext cx="546186" cy="218564"/>
          </a:xfrm>
          <a:custGeom>
            <a:avLst/>
            <a:gdLst>
              <a:gd name="T0" fmla="*/ 0 w 1152"/>
              <a:gd name="T1" fmla="*/ 504 h 504"/>
              <a:gd name="T2" fmla="*/ 96 w 1152"/>
              <a:gd name="T3" fmla="*/ 360 h 504"/>
              <a:gd name="T4" fmla="*/ 240 w 1152"/>
              <a:gd name="T5" fmla="*/ 456 h 504"/>
              <a:gd name="T6" fmla="*/ 336 w 1152"/>
              <a:gd name="T7" fmla="*/ 264 h 504"/>
              <a:gd name="T8" fmla="*/ 480 w 1152"/>
              <a:gd name="T9" fmla="*/ 360 h 504"/>
              <a:gd name="T10" fmla="*/ 576 w 1152"/>
              <a:gd name="T11" fmla="*/ 168 h 504"/>
              <a:gd name="T12" fmla="*/ 720 w 1152"/>
              <a:gd name="T13" fmla="*/ 264 h 504"/>
              <a:gd name="T14" fmla="*/ 816 w 1152"/>
              <a:gd name="T15" fmla="*/ 72 h 504"/>
              <a:gd name="T16" fmla="*/ 960 w 1152"/>
              <a:gd name="T17" fmla="*/ 168 h 504"/>
              <a:gd name="T18" fmla="*/ 1056 w 1152"/>
              <a:gd name="T19" fmla="*/ 24 h 504"/>
              <a:gd name="T20" fmla="*/ 1152 w 1152"/>
              <a:gd name="T21" fmla="*/ 24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2" h="504">
                <a:moveTo>
                  <a:pt x="0" y="504"/>
                </a:moveTo>
                <a:cubicBezTo>
                  <a:pt x="28" y="436"/>
                  <a:pt x="56" y="368"/>
                  <a:pt x="96" y="360"/>
                </a:cubicBezTo>
                <a:cubicBezTo>
                  <a:pt x="136" y="352"/>
                  <a:pt x="200" y="472"/>
                  <a:pt x="240" y="456"/>
                </a:cubicBezTo>
                <a:cubicBezTo>
                  <a:pt x="280" y="440"/>
                  <a:pt x="296" y="280"/>
                  <a:pt x="336" y="264"/>
                </a:cubicBezTo>
                <a:cubicBezTo>
                  <a:pt x="376" y="248"/>
                  <a:pt x="440" y="376"/>
                  <a:pt x="480" y="360"/>
                </a:cubicBezTo>
                <a:cubicBezTo>
                  <a:pt x="520" y="344"/>
                  <a:pt x="536" y="184"/>
                  <a:pt x="576" y="168"/>
                </a:cubicBezTo>
                <a:cubicBezTo>
                  <a:pt x="616" y="152"/>
                  <a:pt x="680" y="280"/>
                  <a:pt x="720" y="264"/>
                </a:cubicBezTo>
                <a:cubicBezTo>
                  <a:pt x="760" y="248"/>
                  <a:pt x="776" y="88"/>
                  <a:pt x="816" y="72"/>
                </a:cubicBezTo>
                <a:cubicBezTo>
                  <a:pt x="856" y="56"/>
                  <a:pt x="920" y="176"/>
                  <a:pt x="960" y="168"/>
                </a:cubicBezTo>
                <a:cubicBezTo>
                  <a:pt x="1000" y="160"/>
                  <a:pt x="1024" y="48"/>
                  <a:pt x="1056" y="24"/>
                </a:cubicBezTo>
                <a:cubicBezTo>
                  <a:pt x="1088" y="0"/>
                  <a:pt x="1120" y="12"/>
                  <a:pt x="1152" y="2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sm" len="sm"/>
            <a:tailEnd type="stealth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04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440887" y="916863"/>
            <a:ext cx="5340212" cy="3905708"/>
            <a:chOff x="3586359" y="1568369"/>
            <a:chExt cx="5340212" cy="390570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359" y="1568369"/>
              <a:ext cx="5340212" cy="390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Oval 15"/>
            <p:cNvSpPr/>
            <p:nvPr/>
          </p:nvSpPr>
          <p:spPr>
            <a:xfrm>
              <a:off x="6884157" y="3330723"/>
              <a:ext cx="381000" cy="381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413638" y="3849692"/>
              <a:ext cx="144959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LIGO source</a:t>
              </a:r>
              <a:endParaRPr lang="en-US" sz="1600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601279" y="3126015"/>
              <a:ext cx="925766" cy="723676"/>
              <a:chOff x="5301714" y="1859545"/>
              <a:chExt cx="925766" cy="723676"/>
            </a:xfrm>
          </p:grpSpPr>
          <p:sp>
            <p:nvSpPr>
              <p:cNvPr id="6" name="Oval 16"/>
              <p:cNvSpPr>
                <a:spLocks noChangeArrowheads="1"/>
              </p:cNvSpPr>
              <p:nvPr/>
            </p:nvSpPr>
            <p:spPr bwMode="auto">
              <a:xfrm>
                <a:off x="5793355" y="2235237"/>
                <a:ext cx="91031" cy="79478"/>
              </a:xfrm>
              <a:prstGeom prst="ellipse">
                <a:avLst/>
              </a:prstGeom>
              <a:solidFill>
                <a:schemeClr val="hlink"/>
              </a:solidFill>
              <a:ln w="381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bIns="0" anchor="ctr"/>
              <a:lstStyle/>
              <a:p>
                <a:endParaRPr lang="en-US"/>
              </a:p>
            </p:txBody>
          </p:sp>
          <p:sp>
            <p:nvSpPr>
              <p:cNvPr id="7" name="Oval 17"/>
              <p:cNvSpPr>
                <a:spLocks noChangeArrowheads="1"/>
              </p:cNvSpPr>
              <p:nvPr/>
            </p:nvSpPr>
            <p:spPr bwMode="auto">
              <a:xfrm>
                <a:off x="5655347" y="2175275"/>
                <a:ext cx="91031" cy="79478"/>
              </a:xfrm>
              <a:prstGeom prst="ellipse">
                <a:avLst/>
              </a:prstGeom>
              <a:solidFill>
                <a:schemeClr val="hlink"/>
              </a:solidFill>
              <a:ln w="381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bIns="0" anchor="ctr"/>
              <a:lstStyle/>
              <a:p>
                <a:endParaRPr lang="en-US"/>
              </a:p>
            </p:txBody>
          </p:sp>
          <p:sp>
            <p:nvSpPr>
              <p:cNvPr id="8" name="Freeform 18"/>
              <p:cNvSpPr>
                <a:spLocks/>
              </p:cNvSpPr>
              <p:nvPr/>
            </p:nvSpPr>
            <p:spPr bwMode="auto">
              <a:xfrm>
                <a:off x="5326357" y="2319084"/>
                <a:ext cx="289971" cy="218564"/>
              </a:xfrm>
              <a:custGeom>
                <a:avLst/>
                <a:gdLst>
                  <a:gd name="T0" fmla="*/ 0 w 1152"/>
                  <a:gd name="T1" fmla="*/ 504 h 504"/>
                  <a:gd name="T2" fmla="*/ 96 w 1152"/>
                  <a:gd name="T3" fmla="*/ 360 h 504"/>
                  <a:gd name="T4" fmla="*/ 240 w 1152"/>
                  <a:gd name="T5" fmla="*/ 456 h 504"/>
                  <a:gd name="T6" fmla="*/ 336 w 1152"/>
                  <a:gd name="T7" fmla="*/ 264 h 504"/>
                  <a:gd name="T8" fmla="*/ 480 w 1152"/>
                  <a:gd name="T9" fmla="*/ 360 h 504"/>
                  <a:gd name="T10" fmla="*/ 576 w 1152"/>
                  <a:gd name="T11" fmla="*/ 168 h 504"/>
                  <a:gd name="T12" fmla="*/ 720 w 1152"/>
                  <a:gd name="T13" fmla="*/ 264 h 504"/>
                  <a:gd name="T14" fmla="*/ 816 w 1152"/>
                  <a:gd name="T15" fmla="*/ 72 h 504"/>
                  <a:gd name="T16" fmla="*/ 960 w 1152"/>
                  <a:gd name="T17" fmla="*/ 168 h 504"/>
                  <a:gd name="T18" fmla="*/ 1056 w 1152"/>
                  <a:gd name="T19" fmla="*/ 24 h 504"/>
                  <a:gd name="T20" fmla="*/ 1152 w 1152"/>
                  <a:gd name="T21" fmla="*/ 24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2" h="504">
                    <a:moveTo>
                      <a:pt x="0" y="504"/>
                    </a:moveTo>
                    <a:cubicBezTo>
                      <a:pt x="28" y="436"/>
                      <a:pt x="56" y="368"/>
                      <a:pt x="96" y="360"/>
                    </a:cubicBezTo>
                    <a:cubicBezTo>
                      <a:pt x="136" y="352"/>
                      <a:pt x="200" y="472"/>
                      <a:pt x="240" y="456"/>
                    </a:cubicBezTo>
                    <a:cubicBezTo>
                      <a:pt x="280" y="440"/>
                      <a:pt x="296" y="280"/>
                      <a:pt x="336" y="264"/>
                    </a:cubicBezTo>
                    <a:cubicBezTo>
                      <a:pt x="376" y="248"/>
                      <a:pt x="440" y="376"/>
                      <a:pt x="480" y="360"/>
                    </a:cubicBezTo>
                    <a:cubicBezTo>
                      <a:pt x="520" y="344"/>
                      <a:pt x="536" y="184"/>
                      <a:pt x="576" y="168"/>
                    </a:cubicBezTo>
                    <a:cubicBezTo>
                      <a:pt x="616" y="152"/>
                      <a:pt x="680" y="280"/>
                      <a:pt x="720" y="264"/>
                    </a:cubicBezTo>
                    <a:cubicBezTo>
                      <a:pt x="760" y="248"/>
                      <a:pt x="776" y="88"/>
                      <a:pt x="816" y="72"/>
                    </a:cubicBezTo>
                    <a:cubicBezTo>
                      <a:pt x="856" y="56"/>
                      <a:pt x="920" y="176"/>
                      <a:pt x="960" y="168"/>
                    </a:cubicBezTo>
                    <a:cubicBezTo>
                      <a:pt x="1000" y="160"/>
                      <a:pt x="1024" y="48"/>
                      <a:pt x="1056" y="24"/>
                    </a:cubicBezTo>
                    <a:cubicBezTo>
                      <a:pt x="1088" y="0"/>
                      <a:pt x="1120" y="12"/>
                      <a:pt x="1152" y="24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stealth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bIns="0"/>
              <a:lstStyle/>
              <a:p>
                <a:endParaRPr lang="en-US"/>
              </a:p>
            </p:txBody>
          </p:sp>
          <p:sp>
            <p:nvSpPr>
              <p:cNvPr id="9" name="Freeform 19"/>
              <p:cNvSpPr>
                <a:spLocks/>
              </p:cNvSpPr>
              <p:nvPr/>
            </p:nvSpPr>
            <p:spPr bwMode="auto">
              <a:xfrm rot="10800000" flipH="1">
                <a:off x="5954387" y="2364657"/>
                <a:ext cx="273093" cy="218564"/>
              </a:xfrm>
              <a:custGeom>
                <a:avLst/>
                <a:gdLst>
                  <a:gd name="T0" fmla="*/ 0 w 1152"/>
                  <a:gd name="T1" fmla="*/ 504 h 504"/>
                  <a:gd name="T2" fmla="*/ 96 w 1152"/>
                  <a:gd name="T3" fmla="*/ 360 h 504"/>
                  <a:gd name="T4" fmla="*/ 240 w 1152"/>
                  <a:gd name="T5" fmla="*/ 456 h 504"/>
                  <a:gd name="T6" fmla="*/ 336 w 1152"/>
                  <a:gd name="T7" fmla="*/ 264 h 504"/>
                  <a:gd name="T8" fmla="*/ 480 w 1152"/>
                  <a:gd name="T9" fmla="*/ 360 h 504"/>
                  <a:gd name="T10" fmla="*/ 576 w 1152"/>
                  <a:gd name="T11" fmla="*/ 168 h 504"/>
                  <a:gd name="T12" fmla="*/ 720 w 1152"/>
                  <a:gd name="T13" fmla="*/ 264 h 504"/>
                  <a:gd name="T14" fmla="*/ 816 w 1152"/>
                  <a:gd name="T15" fmla="*/ 72 h 504"/>
                  <a:gd name="T16" fmla="*/ 960 w 1152"/>
                  <a:gd name="T17" fmla="*/ 168 h 504"/>
                  <a:gd name="T18" fmla="*/ 1056 w 1152"/>
                  <a:gd name="T19" fmla="*/ 24 h 504"/>
                  <a:gd name="T20" fmla="*/ 1152 w 1152"/>
                  <a:gd name="T21" fmla="*/ 24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2" h="504">
                    <a:moveTo>
                      <a:pt x="0" y="504"/>
                    </a:moveTo>
                    <a:cubicBezTo>
                      <a:pt x="28" y="436"/>
                      <a:pt x="56" y="368"/>
                      <a:pt x="96" y="360"/>
                    </a:cubicBezTo>
                    <a:cubicBezTo>
                      <a:pt x="136" y="352"/>
                      <a:pt x="200" y="472"/>
                      <a:pt x="240" y="456"/>
                    </a:cubicBezTo>
                    <a:cubicBezTo>
                      <a:pt x="280" y="440"/>
                      <a:pt x="296" y="280"/>
                      <a:pt x="336" y="264"/>
                    </a:cubicBezTo>
                    <a:cubicBezTo>
                      <a:pt x="376" y="248"/>
                      <a:pt x="440" y="376"/>
                      <a:pt x="480" y="360"/>
                    </a:cubicBezTo>
                    <a:cubicBezTo>
                      <a:pt x="520" y="344"/>
                      <a:pt x="536" y="184"/>
                      <a:pt x="576" y="168"/>
                    </a:cubicBezTo>
                    <a:cubicBezTo>
                      <a:pt x="616" y="152"/>
                      <a:pt x="680" y="280"/>
                      <a:pt x="720" y="264"/>
                    </a:cubicBezTo>
                    <a:cubicBezTo>
                      <a:pt x="760" y="248"/>
                      <a:pt x="776" y="88"/>
                      <a:pt x="816" y="72"/>
                    </a:cubicBezTo>
                    <a:cubicBezTo>
                      <a:pt x="856" y="56"/>
                      <a:pt x="920" y="176"/>
                      <a:pt x="960" y="168"/>
                    </a:cubicBezTo>
                    <a:cubicBezTo>
                      <a:pt x="1000" y="160"/>
                      <a:pt x="1024" y="48"/>
                      <a:pt x="1056" y="24"/>
                    </a:cubicBezTo>
                    <a:cubicBezTo>
                      <a:pt x="1088" y="0"/>
                      <a:pt x="1120" y="12"/>
                      <a:pt x="1152" y="24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stealth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bIns="0"/>
              <a:lstStyle/>
              <a:p>
                <a:endParaRPr lang="en-US"/>
              </a:p>
            </p:txBody>
          </p:sp>
          <p:sp>
            <p:nvSpPr>
              <p:cNvPr id="12" name="Freeform 19"/>
              <p:cNvSpPr>
                <a:spLocks/>
              </p:cNvSpPr>
              <p:nvPr/>
            </p:nvSpPr>
            <p:spPr bwMode="auto">
              <a:xfrm rot="721924" flipH="1">
                <a:off x="5301714" y="1859545"/>
                <a:ext cx="316377" cy="203081"/>
              </a:xfrm>
              <a:custGeom>
                <a:avLst/>
                <a:gdLst>
                  <a:gd name="T0" fmla="*/ 0 w 1152"/>
                  <a:gd name="T1" fmla="*/ 504 h 504"/>
                  <a:gd name="T2" fmla="*/ 96 w 1152"/>
                  <a:gd name="T3" fmla="*/ 360 h 504"/>
                  <a:gd name="T4" fmla="*/ 240 w 1152"/>
                  <a:gd name="T5" fmla="*/ 456 h 504"/>
                  <a:gd name="T6" fmla="*/ 336 w 1152"/>
                  <a:gd name="T7" fmla="*/ 264 h 504"/>
                  <a:gd name="T8" fmla="*/ 480 w 1152"/>
                  <a:gd name="T9" fmla="*/ 360 h 504"/>
                  <a:gd name="T10" fmla="*/ 576 w 1152"/>
                  <a:gd name="T11" fmla="*/ 168 h 504"/>
                  <a:gd name="T12" fmla="*/ 720 w 1152"/>
                  <a:gd name="T13" fmla="*/ 264 h 504"/>
                  <a:gd name="T14" fmla="*/ 816 w 1152"/>
                  <a:gd name="T15" fmla="*/ 72 h 504"/>
                  <a:gd name="T16" fmla="*/ 960 w 1152"/>
                  <a:gd name="T17" fmla="*/ 168 h 504"/>
                  <a:gd name="T18" fmla="*/ 1056 w 1152"/>
                  <a:gd name="T19" fmla="*/ 24 h 504"/>
                  <a:gd name="T20" fmla="*/ 1152 w 1152"/>
                  <a:gd name="T21" fmla="*/ 24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2" h="504">
                    <a:moveTo>
                      <a:pt x="0" y="504"/>
                    </a:moveTo>
                    <a:cubicBezTo>
                      <a:pt x="28" y="436"/>
                      <a:pt x="56" y="368"/>
                      <a:pt x="96" y="360"/>
                    </a:cubicBezTo>
                    <a:cubicBezTo>
                      <a:pt x="136" y="352"/>
                      <a:pt x="200" y="472"/>
                      <a:pt x="240" y="456"/>
                    </a:cubicBezTo>
                    <a:cubicBezTo>
                      <a:pt x="280" y="440"/>
                      <a:pt x="296" y="280"/>
                      <a:pt x="336" y="264"/>
                    </a:cubicBezTo>
                    <a:cubicBezTo>
                      <a:pt x="376" y="248"/>
                      <a:pt x="440" y="376"/>
                      <a:pt x="480" y="360"/>
                    </a:cubicBezTo>
                    <a:cubicBezTo>
                      <a:pt x="520" y="344"/>
                      <a:pt x="536" y="184"/>
                      <a:pt x="576" y="168"/>
                    </a:cubicBezTo>
                    <a:cubicBezTo>
                      <a:pt x="616" y="152"/>
                      <a:pt x="680" y="280"/>
                      <a:pt x="720" y="264"/>
                    </a:cubicBezTo>
                    <a:cubicBezTo>
                      <a:pt x="760" y="248"/>
                      <a:pt x="776" y="88"/>
                      <a:pt x="816" y="72"/>
                    </a:cubicBezTo>
                    <a:cubicBezTo>
                      <a:pt x="856" y="56"/>
                      <a:pt x="920" y="176"/>
                      <a:pt x="960" y="168"/>
                    </a:cubicBezTo>
                    <a:cubicBezTo>
                      <a:pt x="1000" y="160"/>
                      <a:pt x="1024" y="48"/>
                      <a:pt x="1056" y="24"/>
                    </a:cubicBezTo>
                    <a:cubicBezTo>
                      <a:pt x="1088" y="0"/>
                      <a:pt x="1120" y="12"/>
                      <a:pt x="1152" y="24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stealth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bIns="0"/>
              <a:lstStyle/>
              <a:p>
                <a:endParaRPr lang="en-US"/>
              </a:p>
            </p:txBody>
          </p:sp>
          <p:sp>
            <p:nvSpPr>
              <p:cNvPr id="14" name="Freeform 18"/>
              <p:cNvSpPr>
                <a:spLocks/>
              </p:cNvSpPr>
              <p:nvPr/>
            </p:nvSpPr>
            <p:spPr bwMode="auto">
              <a:xfrm>
                <a:off x="5942608" y="1925192"/>
                <a:ext cx="273093" cy="245714"/>
              </a:xfrm>
              <a:custGeom>
                <a:avLst/>
                <a:gdLst>
                  <a:gd name="T0" fmla="*/ 0 w 1152"/>
                  <a:gd name="T1" fmla="*/ 504 h 504"/>
                  <a:gd name="T2" fmla="*/ 96 w 1152"/>
                  <a:gd name="T3" fmla="*/ 360 h 504"/>
                  <a:gd name="T4" fmla="*/ 240 w 1152"/>
                  <a:gd name="T5" fmla="*/ 456 h 504"/>
                  <a:gd name="T6" fmla="*/ 336 w 1152"/>
                  <a:gd name="T7" fmla="*/ 264 h 504"/>
                  <a:gd name="T8" fmla="*/ 480 w 1152"/>
                  <a:gd name="T9" fmla="*/ 360 h 504"/>
                  <a:gd name="T10" fmla="*/ 576 w 1152"/>
                  <a:gd name="T11" fmla="*/ 168 h 504"/>
                  <a:gd name="T12" fmla="*/ 720 w 1152"/>
                  <a:gd name="T13" fmla="*/ 264 h 504"/>
                  <a:gd name="T14" fmla="*/ 816 w 1152"/>
                  <a:gd name="T15" fmla="*/ 72 h 504"/>
                  <a:gd name="T16" fmla="*/ 960 w 1152"/>
                  <a:gd name="T17" fmla="*/ 168 h 504"/>
                  <a:gd name="T18" fmla="*/ 1056 w 1152"/>
                  <a:gd name="T19" fmla="*/ 24 h 504"/>
                  <a:gd name="T20" fmla="*/ 1152 w 1152"/>
                  <a:gd name="T21" fmla="*/ 24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2" h="504">
                    <a:moveTo>
                      <a:pt x="0" y="504"/>
                    </a:moveTo>
                    <a:cubicBezTo>
                      <a:pt x="28" y="436"/>
                      <a:pt x="56" y="368"/>
                      <a:pt x="96" y="360"/>
                    </a:cubicBezTo>
                    <a:cubicBezTo>
                      <a:pt x="136" y="352"/>
                      <a:pt x="200" y="472"/>
                      <a:pt x="240" y="456"/>
                    </a:cubicBezTo>
                    <a:cubicBezTo>
                      <a:pt x="280" y="440"/>
                      <a:pt x="296" y="280"/>
                      <a:pt x="336" y="264"/>
                    </a:cubicBezTo>
                    <a:cubicBezTo>
                      <a:pt x="376" y="248"/>
                      <a:pt x="440" y="376"/>
                      <a:pt x="480" y="360"/>
                    </a:cubicBezTo>
                    <a:cubicBezTo>
                      <a:pt x="520" y="344"/>
                      <a:pt x="536" y="184"/>
                      <a:pt x="576" y="168"/>
                    </a:cubicBezTo>
                    <a:cubicBezTo>
                      <a:pt x="616" y="152"/>
                      <a:pt x="680" y="280"/>
                      <a:pt x="720" y="264"/>
                    </a:cubicBezTo>
                    <a:cubicBezTo>
                      <a:pt x="760" y="248"/>
                      <a:pt x="776" y="88"/>
                      <a:pt x="816" y="72"/>
                    </a:cubicBezTo>
                    <a:cubicBezTo>
                      <a:pt x="856" y="56"/>
                      <a:pt x="920" y="176"/>
                      <a:pt x="960" y="168"/>
                    </a:cubicBezTo>
                    <a:cubicBezTo>
                      <a:pt x="1000" y="160"/>
                      <a:pt x="1024" y="48"/>
                      <a:pt x="1056" y="24"/>
                    </a:cubicBezTo>
                    <a:cubicBezTo>
                      <a:pt x="1088" y="0"/>
                      <a:pt x="1120" y="12"/>
                      <a:pt x="1152" y="24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stealth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bIns="0"/>
              <a:lstStyle/>
              <a:p>
                <a:endParaRPr lang="en-US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5174036" y="4151778"/>
              <a:ext cx="94407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SMBH</a:t>
              </a:r>
              <a:endParaRPr lang="en-US" dirty="0"/>
            </a:p>
          </p:txBody>
        </p:sp>
      </p:grp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473" y="3327852"/>
            <a:ext cx="4590860" cy="334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Gravitációshullám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(GW)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visszhangok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91200" y="6510873"/>
            <a:ext cx="2275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Elhajlási</a:t>
            </a:r>
            <a:r>
              <a:rPr lang="en-US" b="1" dirty="0" smtClean="0"/>
              <a:t> </a:t>
            </a:r>
            <a:r>
              <a:rPr lang="en-US" b="1" dirty="0" err="1" smtClean="0"/>
              <a:t>szög</a:t>
            </a:r>
            <a:r>
              <a:rPr lang="en-US" b="1" dirty="0" smtClean="0"/>
              <a:t> (</a:t>
            </a:r>
            <a:r>
              <a:rPr lang="en-US" b="1" dirty="0" err="1" smtClean="0"/>
              <a:t>fok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26" name="Rectangle 25"/>
          <p:cNvSpPr/>
          <p:nvPr/>
        </p:nvSpPr>
        <p:spPr>
          <a:xfrm rot="16200000">
            <a:off x="3493875" y="4331268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GW </a:t>
            </a:r>
            <a:r>
              <a:rPr lang="en-US" b="1" dirty="0" err="1" smtClean="0"/>
              <a:t>amplitudó</a:t>
            </a:r>
            <a:endParaRPr lang="en-US" b="1" dirty="0"/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45" y="5943837"/>
            <a:ext cx="3790035" cy="41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572000" y="1081111"/>
            <a:ext cx="457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err="1" smtClean="0">
                <a:latin typeface="Arial"/>
              </a:rPr>
              <a:t>Hullámfront</a:t>
            </a:r>
            <a:r>
              <a:rPr lang="en-US" dirty="0" smtClean="0">
                <a:latin typeface="Arial"/>
              </a:rPr>
              <a:t> </a:t>
            </a:r>
            <a:r>
              <a:rPr lang="en-US" dirty="0" err="1" smtClean="0">
                <a:latin typeface="Arial"/>
              </a:rPr>
              <a:t>E</a:t>
            </a:r>
            <a:r>
              <a:rPr lang="en-US" dirty="0" err="1" smtClean="0">
                <a:latin typeface="Arial"/>
              </a:rPr>
              <a:t>lhajlik</a:t>
            </a:r>
            <a:r>
              <a:rPr lang="en-US" dirty="0" smtClean="0">
                <a:latin typeface="Arial"/>
              </a:rPr>
              <a:t> a </a:t>
            </a:r>
            <a:r>
              <a:rPr lang="en-US" dirty="0" err="1" smtClean="0">
                <a:latin typeface="Arial"/>
              </a:rPr>
              <a:t>szupermassz</a:t>
            </a:r>
            <a:r>
              <a:rPr lang="en-US" dirty="0" err="1" smtClean="0">
                <a:latin typeface="Arial"/>
              </a:rPr>
              <a:t>ív</a:t>
            </a:r>
            <a:r>
              <a:rPr lang="en-US" dirty="0" smtClean="0">
                <a:latin typeface="Arial"/>
              </a:rPr>
              <a:t> </a:t>
            </a:r>
            <a:r>
              <a:rPr lang="en-US" dirty="0" err="1" smtClean="0">
                <a:latin typeface="Arial"/>
              </a:rPr>
              <a:t>fekete</a:t>
            </a:r>
            <a:r>
              <a:rPr lang="en-US" dirty="0" smtClean="0">
                <a:latin typeface="Arial"/>
              </a:rPr>
              <a:t> </a:t>
            </a:r>
            <a:r>
              <a:rPr lang="en-US" dirty="0" err="1" smtClean="0">
                <a:latin typeface="Arial"/>
              </a:rPr>
              <a:t>lyuk</a:t>
            </a:r>
            <a:r>
              <a:rPr lang="en-US" dirty="0" smtClean="0">
                <a:latin typeface="Arial"/>
              </a:rPr>
              <a:t> </a:t>
            </a:r>
            <a:r>
              <a:rPr lang="en-US" dirty="0" err="1" smtClean="0">
                <a:latin typeface="Arial"/>
              </a:rPr>
              <a:t>környezetében</a:t>
            </a:r>
            <a:endParaRPr lang="en-US" dirty="0" smtClean="0">
              <a:latin typeface="Arial"/>
            </a:endParaRPr>
          </a:p>
          <a:p>
            <a:pPr marL="342900" lvl="0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err="1" smtClean="0">
                <a:latin typeface="Arial"/>
              </a:rPr>
              <a:t>Diszperzió</a:t>
            </a:r>
            <a:r>
              <a:rPr lang="en-US" dirty="0" smtClean="0">
                <a:latin typeface="Arial"/>
              </a:rPr>
              <a:t>, </a:t>
            </a:r>
            <a:r>
              <a:rPr lang="en-US" dirty="0" err="1" smtClean="0">
                <a:latin typeface="Arial"/>
              </a:rPr>
              <a:t>interferencia</a:t>
            </a:r>
            <a:endParaRPr lang="en-US" dirty="0" smtClean="0">
              <a:latin typeface="Arial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"/>
              <a:sym typeface="Wingdings" pitchFamily="2" charset="2"/>
            </a:endParaRPr>
          </a:p>
          <a:p>
            <a:pPr marL="342900" lvl="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C00000"/>
                </a:solidFill>
                <a:latin typeface="Arial"/>
                <a:sym typeface="Wingdings" pitchFamily="2" charset="2"/>
              </a:rPr>
              <a:t>Visszhang</a:t>
            </a:r>
            <a:r>
              <a:rPr lang="en-US" dirty="0" smtClean="0">
                <a:latin typeface="Arial"/>
                <a:sym typeface="Wingdings" pitchFamily="2" charset="2"/>
              </a:rPr>
              <a:t> </a:t>
            </a:r>
            <a:r>
              <a:rPr lang="en-US" dirty="0" err="1" smtClean="0">
                <a:latin typeface="Arial"/>
                <a:sym typeface="Wingdings" pitchFamily="2" charset="2"/>
              </a:rPr>
              <a:t>amplitúdó</a:t>
            </a:r>
            <a:r>
              <a:rPr lang="en-US" dirty="0" smtClean="0">
                <a:latin typeface="Arial"/>
                <a:sym typeface="Wingdings" pitchFamily="2" charset="2"/>
              </a:rPr>
              <a:t> </a:t>
            </a:r>
            <a:r>
              <a:rPr lang="en-US" dirty="0" err="1" smtClean="0">
                <a:latin typeface="Arial"/>
                <a:sym typeface="Wingdings" pitchFamily="2" charset="2"/>
              </a:rPr>
              <a:t>függ</a:t>
            </a:r>
            <a:r>
              <a:rPr lang="en-US" dirty="0" smtClean="0">
                <a:latin typeface="Arial"/>
                <a:sym typeface="Wingdings" pitchFamily="2" charset="2"/>
              </a:rPr>
              <a:t> a </a:t>
            </a:r>
            <a:r>
              <a:rPr lang="en-US" dirty="0" err="1" smtClean="0">
                <a:latin typeface="Arial"/>
                <a:sym typeface="Wingdings" pitchFamily="2" charset="2"/>
              </a:rPr>
              <a:t>fektee</a:t>
            </a:r>
            <a:r>
              <a:rPr lang="en-US" dirty="0" smtClean="0">
                <a:latin typeface="Arial"/>
                <a:sym typeface="Wingdings" pitchFamily="2" charset="2"/>
              </a:rPr>
              <a:t> </a:t>
            </a:r>
            <a:r>
              <a:rPr lang="en-US" dirty="0" err="1" smtClean="0">
                <a:latin typeface="Arial"/>
                <a:sym typeface="Wingdings" pitchFamily="2" charset="2"/>
              </a:rPr>
              <a:t>lyuktól</a:t>
            </a:r>
            <a:r>
              <a:rPr lang="en-US" dirty="0" smtClean="0">
                <a:latin typeface="Arial"/>
                <a:sym typeface="Wingdings" pitchFamily="2" charset="2"/>
              </a:rPr>
              <a:t> </a:t>
            </a:r>
            <a:r>
              <a:rPr lang="en-US" dirty="0" err="1" smtClean="0">
                <a:latin typeface="Arial"/>
                <a:sym typeface="Wingdings" pitchFamily="2" charset="2"/>
              </a:rPr>
              <a:t>mért</a:t>
            </a:r>
            <a:r>
              <a:rPr lang="en-US" dirty="0" smtClean="0">
                <a:latin typeface="Arial"/>
                <a:sym typeface="Wingdings" pitchFamily="2" charset="2"/>
              </a:rPr>
              <a:t> </a:t>
            </a:r>
            <a:r>
              <a:rPr lang="en-US" dirty="0" err="1" smtClean="0">
                <a:latin typeface="Arial"/>
                <a:sym typeface="Wingdings" pitchFamily="2" charset="2"/>
              </a:rPr>
              <a:t>távolságtól</a:t>
            </a:r>
            <a:r>
              <a:rPr lang="en-US" dirty="0" smtClean="0">
                <a:latin typeface="Arial"/>
                <a:sym typeface="Wingdings" pitchFamily="2" charset="2"/>
              </a:rPr>
              <a:t> </a:t>
            </a:r>
            <a:r>
              <a:rPr lang="en-US" dirty="0" err="1" smtClean="0">
                <a:latin typeface="Arial"/>
                <a:sym typeface="Wingdings" pitchFamily="2" charset="2"/>
              </a:rPr>
              <a:t>és</a:t>
            </a:r>
            <a:r>
              <a:rPr lang="en-US" dirty="0" smtClean="0">
                <a:latin typeface="Arial"/>
                <a:sym typeface="Wingdings" pitchFamily="2" charset="2"/>
              </a:rPr>
              <a:t> </a:t>
            </a:r>
            <a:r>
              <a:rPr lang="en-US" dirty="0" err="1" smtClean="0">
                <a:latin typeface="Arial"/>
                <a:sym typeface="Wingdings" pitchFamily="2" charset="2"/>
              </a:rPr>
              <a:t>elhajlási</a:t>
            </a:r>
            <a:r>
              <a:rPr lang="en-US" dirty="0" smtClean="0">
                <a:latin typeface="Arial"/>
                <a:sym typeface="Wingdings" pitchFamily="2" charset="2"/>
              </a:rPr>
              <a:t> </a:t>
            </a:r>
            <a:r>
              <a:rPr lang="en-US" dirty="0" err="1" smtClean="0">
                <a:latin typeface="Arial"/>
                <a:sym typeface="Wingdings" pitchFamily="2" charset="2"/>
              </a:rPr>
              <a:t>szögtől</a:t>
            </a:r>
            <a:endParaRPr lang="en-US" dirty="0" smtClean="0">
              <a:latin typeface="Arial"/>
              <a:sym typeface="Wingdings" pitchFamily="2" charset="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400" y="546916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C00000"/>
                </a:solidFill>
                <a:latin typeface="Arial"/>
              </a:rPr>
              <a:t>GW </a:t>
            </a:r>
            <a:r>
              <a:rPr lang="en-US" dirty="0" err="1" smtClean="0">
                <a:solidFill>
                  <a:srgbClr val="C00000"/>
                </a:solidFill>
                <a:latin typeface="Arial"/>
              </a:rPr>
              <a:t>visszhang</a:t>
            </a:r>
            <a:r>
              <a:rPr lang="en-US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/>
              </a:rPr>
              <a:t>érkezési</a:t>
            </a:r>
            <a:r>
              <a:rPr lang="en-US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/>
              </a:rPr>
              <a:t>ideje</a:t>
            </a:r>
            <a:endParaRPr lang="en-US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32" name="Rectangle 12"/>
          <p:cNvSpPr>
            <a:spLocks noChangeArrowheads="1"/>
          </p:cNvSpPr>
          <p:nvPr/>
        </p:nvSpPr>
        <p:spPr bwMode="auto">
          <a:xfrm>
            <a:off x="0" y="6578025"/>
            <a:ext cx="1544781" cy="30218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46038" tIns="46038" rIns="46038" bIns="46038" anchor="ctr"/>
          <a:lstStyle/>
          <a:p>
            <a:pPr algn="r" eaLnBrk="0" hangingPunct="0">
              <a:defRPr/>
            </a:pPr>
            <a:endParaRPr kumimoji="1" lang="hu-HU" sz="1600" b="1"/>
          </a:p>
        </p:txBody>
      </p: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131636" y="6510873"/>
            <a:ext cx="12815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Garamond" pitchFamily="18" charset="0"/>
              </a:rPr>
              <a:t>Kocsis</a:t>
            </a:r>
            <a:r>
              <a:rPr lang="en-US" sz="1800" dirty="0" smtClean="0">
                <a:solidFill>
                  <a:schemeClr val="bg1"/>
                </a:solidFill>
                <a:latin typeface="Garamond" pitchFamily="18" charset="0"/>
              </a:rPr>
              <a:t> 2013</a:t>
            </a:r>
            <a:endParaRPr lang="en-US" sz="1800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85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Nagy </a:t>
            </a:r>
            <a:r>
              <a:rPr lang="en-US" b="1" dirty="0" err="1" smtClean="0">
                <a:solidFill>
                  <a:srgbClr val="800000"/>
                </a:solidFill>
              </a:rPr>
              <a:t>kérdések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953000"/>
          </a:xfrm>
        </p:spPr>
        <p:txBody>
          <a:bodyPr/>
          <a:lstStyle/>
          <a:p>
            <a:r>
              <a:rPr lang="en-US" dirty="0" err="1" smtClean="0"/>
              <a:t>Valóban</a:t>
            </a:r>
            <a:r>
              <a:rPr lang="en-US" dirty="0" smtClean="0"/>
              <a:t> </a:t>
            </a:r>
            <a:r>
              <a:rPr lang="en-US" dirty="0" err="1" smtClean="0"/>
              <a:t>fekete</a:t>
            </a:r>
            <a:r>
              <a:rPr lang="en-US" dirty="0" smtClean="0"/>
              <a:t> </a:t>
            </a:r>
            <a:r>
              <a:rPr lang="en-US" dirty="0" err="1" smtClean="0"/>
              <a:t>lyukak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Hogy</a:t>
            </a:r>
            <a:r>
              <a:rPr lang="en-US" dirty="0" smtClean="0"/>
              <a:t> </a:t>
            </a:r>
            <a:r>
              <a:rPr lang="en-US" dirty="0" err="1" smtClean="0"/>
              <a:t>keletkeznek</a:t>
            </a:r>
            <a:r>
              <a:rPr lang="en-US" dirty="0" smtClean="0"/>
              <a:t>?</a:t>
            </a:r>
            <a:endParaRPr lang="en-US" dirty="0" smtClean="0"/>
          </a:p>
          <a:p>
            <a:r>
              <a:rPr lang="en-US" dirty="0" err="1" smtClean="0"/>
              <a:t>Hogy</a:t>
            </a:r>
            <a:r>
              <a:rPr lang="en-US" dirty="0" smtClean="0"/>
              <a:t> </a:t>
            </a:r>
            <a:r>
              <a:rPr lang="en-US" dirty="0" err="1" smtClean="0"/>
              <a:t>nőttek</a:t>
            </a:r>
            <a:r>
              <a:rPr lang="en-US" dirty="0" smtClean="0"/>
              <a:t> </a:t>
            </a:r>
            <a:r>
              <a:rPr lang="en-US" dirty="0" err="1" smtClean="0"/>
              <a:t>ekkorára</a:t>
            </a:r>
            <a:r>
              <a:rPr lang="en-US" dirty="0" smtClean="0"/>
              <a:t>?</a:t>
            </a:r>
          </a:p>
          <a:p>
            <a:pPr lvl="1"/>
            <a:r>
              <a:rPr lang="en-US" dirty="0" err="1" smtClean="0"/>
              <a:t>közbülső</a:t>
            </a:r>
            <a:r>
              <a:rPr lang="en-US" dirty="0" smtClean="0"/>
              <a:t> </a:t>
            </a:r>
            <a:r>
              <a:rPr lang="en-US" dirty="0" err="1" smtClean="0"/>
              <a:t>tömegű</a:t>
            </a:r>
            <a:r>
              <a:rPr lang="en-US" dirty="0"/>
              <a:t> </a:t>
            </a:r>
            <a:r>
              <a:rPr lang="en-US" dirty="0" smtClean="0"/>
              <a:t>(10</a:t>
            </a:r>
            <a:r>
              <a:rPr lang="en-US" baseline="30000" dirty="0" smtClean="0"/>
              <a:t>2–4</a:t>
            </a:r>
            <a:r>
              <a:rPr lang="en-US" dirty="0" smtClean="0"/>
              <a:t>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Sun</a:t>
            </a:r>
            <a:r>
              <a:rPr lang="en-US" dirty="0" smtClean="0"/>
              <a:t>) </a:t>
            </a:r>
            <a:r>
              <a:rPr lang="en-US" dirty="0" err="1" smtClean="0"/>
              <a:t>fekete</a:t>
            </a:r>
            <a:r>
              <a:rPr lang="en-US" dirty="0" smtClean="0"/>
              <a:t> </a:t>
            </a:r>
            <a:r>
              <a:rPr lang="en-US" dirty="0" err="1" smtClean="0"/>
              <a:t>lyukak</a:t>
            </a:r>
            <a:r>
              <a:rPr lang="en-US" dirty="0" smtClean="0"/>
              <a:t>?</a:t>
            </a:r>
            <a:endParaRPr lang="en-US" dirty="0" smtClean="0"/>
          </a:p>
          <a:p>
            <a:r>
              <a:rPr lang="en-US" dirty="0" err="1" smtClean="0"/>
              <a:t>Hogy</a:t>
            </a:r>
            <a:r>
              <a:rPr lang="en-US" dirty="0" smtClean="0"/>
              <a:t> </a:t>
            </a:r>
            <a:r>
              <a:rPr lang="en-US" dirty="0" err="1" smtClean="0"/>
              <a:t>hatnak</a:t>
            </a:r>
            <a:r>
              <a:rPr lang="en-US" dirty="0" smtClean="0"/>
              <a:t> a </a:t>
            </a:r>
            <a:r>
              <a:rPr lang="en-US" dirty="0" err="1" smtClean="0"/>
              <a:t>környezetükre</a:t>
            </a:r>
            <a:r>
              <a:rPr lang="en-US" dirty="0" smtClean="0"/>
              <a:t>?</a:t>
            </a:r>
            <a:endParaRPr lang="en-US" dirty="0"/>
          </a:p>
          <a:p>
            <a:pPr lvl="1"/>
            <a:r>
              <a:rPr lang="en-US" dirty="0" err="1" smtClean="0"/>
              <a:t>Hogy</a:t>
            </a:r>
            <a:r>
              <a:rPr lang="en-US" dirty="0" smtClean="0"/>
              <a:t> </a:t>
            </a:r>
            <a:r>
              <a:rPr lang="en-US" dirty="0" err="1" smtClean="0"/>
              <a:t>akkretálnak</a:t>
            </a:r>
            <a:r>
              <a:rPr lang="en-US" dirty="0" smtClean="0"/>
              <a:t> </a:t>
            </a:r>
            <a:r>
              <a:rPr lang="en-US" dirty="0" err="1" smtClean="0"/>
              <a:t>anyagot</a:t>
            </a:r>
            <a:r>
              <a:rPr lang="en-US" dirty="0" smtClean="0"/>
              <a:t>?</a:t>
            </a:r>
          </a:p>
          <a:p>
            <a:pPr lvl="1"/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lőnek</a:t>
            </a:r>
            <a:r>
              <a:rPr lang="en-US" dirty="0"/>
              <a:t> </a:t>
            </a:r>
            <a:r>
              <a:rPr lang="en-US" dirty="0" err="1"/>
              <a:t>ki</a:t>
            </a:r>
            <a:r>
              <a:rPr lang="en-US" dirty="0"/>
              <a:t> </a:t>
            </a:r>
            <a:r>
              <a:rPr lang="en-US" dirty="0" err="1"/>
              <a:t>jeteket</a:t>
            </a:r>
            <a:r>
              <a:rPr lang="en-US" dirty="0"/>
              <a:t>? </a:t>
            </a:r>
            <a:endParaRPr lang="en-US" dirty="0" smtClean="0"/>
          </a:p>
          <a:p>
            <a:r>
              <a:rPr lang="en-US" dirty="0" err="1" smtClean="0"/>
              <a:t>Mitől</a:t>
            </a:r>
            <a:r>
              <a:rPr lang="en-US" dirty="0" smtClean="0"/>
              <a:t> </a:t>
            </a:r>
            <a:r>
              <a:rPr lang="en-US" dirty="0" err="1" smtClean="0"/>
              <a:t>változékony</a:t>
            </a:r>
            <a:r>
              <a:rPr lang="en-US" dirty="0" smtClean="0"/>
              <a:t> a </a:t>
            </a:r>
            <a:r>
              <a:rPr lang="en-US" dirty="0" err="1" smtClean="0"/>
              <a:t>sugárzás</a:t>
            </a:r>
            <a:r>
              <a:rPr lang="en-US" dirty="0" smtClean="0"/>
              <a:t>?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44008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2590800" y="5953125"/>
            <a:ext cx="44672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 i="1">
                <a:solidFill>
                  <a:srgbClr val="FFFFFF"/>
                </a:solidFill>
                <a:latin typeface="Times New Roman" charset="0"/>
                <a:cs typeface="+mn-cs"/>
              </a:rPr>
              <a:t>Broderick, Loeb, &amp; Narayan 2008</a:t>
            </a:r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/>
          <a:srcRect l="4288" t="9862" b="33437"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0054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Konklúzió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6868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/>
              <a:t>Fekete</a:t>
            </a:r>
            <a:r>
              <a:rPr lang="en-US" sz="2800" dirty="0" smtClean="0"/>
              <a:t> </a:t>
            </a:r>
            <a:r>
              <a:rPr lang="en-US" sz="2800" dirty="0" err="1" smtClean="0"/>
              <a:t>lyukak</a:t>
            </a:r>
            <a:r>
              <a:rPr lang="en-US" sz="2800" dirty="0" smtClean="0"/>
              <a:t> </a:t>
            </a:r>
            <a:r>
              <a:rPr lang="en-US" sz="2800" dirty="0" err="1" smtClean="0"/>
              <a:t>léteznek</a:t>
            </a:r>
            <a:endParaRPr lang="en-US" sz="2800" dirty="0" smtClean="0"/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/>
              <a:t>Szupermasszív</a:t>
            </a:r>
            <a:r>
              <a:rPr lang="en-US" sz="2800" dirty="0" smtClean="0"/>
              <a:t> </a:t>
            </a:r>
            <a:r>
              <a:rPr lang="en-US" sz="2800" dirty="0" err="1" smtClean="0"/>
              <a:t>fekete</a:t>
            </a:r>
            <a:r>
              <a:rPr lang="en-US" sz="2800" dirty="0" smtClean="0"/>
              <a:t> </a:t>
            </a:r>
            <a:r>
              <a:rPr lang="en-US" sz="2800" dirty="0" err="1" smtClean="0"/>
              <a:t>lyukak</a:t>
            </a:r>
            <a:r>
              <a:rPr lang="en-US" sz="2800" dirty="0" smtClean="0"/>
              <a:t> a </a:t>
            </a:r>
            <a:r>
              <a:rPr lang="en-US" sz="2800" dirty="0" err="1" smtClean="0"/>
              <a:t>galaxisok</a:t>
            </a:r>
            <a:r>
              <a:rPr lang="en-US" sz="2800" dirty="0" smtClean="0"/>
              <a:t> </a:t>
            </a:r>
            <a:r>
              <a:rPr lang="en-US" sz="2800" dirty="0" err="1" smtClean="0"/>
              <a:t>közepén</a:t>
            </a:r>
            <a:r>
              <a:rPr lang="en-US" sz="2800" dirty="0" smtClean="0"/>
              <a:t> 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/>
              <a:t>Extrém</a:t>
            </a:r>
            <a:r>
              <a:rPr lang="en-US" sz="2800" dirty="0" smtClean="0"/>
              <a:t> </a:t>
            </a:r>
            <a:r>
              <a:rPr lang="en-US" sz="2800" dirty="0" err="1" smtClean="0"/>
              <a:t>fényes</a:t>
            </a:r>
            <a:r>
              <a:rPr lang="en-US" sz="2800" dirty="0" smtClean="0"/>
              <a:t> </a:t>
            </a:r>
            <a:r>
              <a:rPr lang="en-US" sz="2800" dirty="0" err="1" smtClean="0"/>
              <a:t>sugárzás</a:t>
            </a:r>
            <a:r>
              <a:rPr lang="en-US" sz="2800" dirty="0" smtClean="0"/>
              <a:t> </a:t>
            </a:r>
            <a:r>
              <a:rPr lang="en-US" sz="2800" dirty="0" err="1" smtClean="0"/>
              <a:t>hajtóművei</a:t>
            </a: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/>
              <a:t>Árnyékuk</a:t>
            </a:r>
            <a:r>
              <a:rPr lang="en-US" sz="2800" dirty="0" smtClean="0"/>
              <a:t> </a:t>
            </a:r>
            <a:r>
              <a:rPr lang="en-US" sz="2800" dirty="0" err="1" smtClean="0"/>
              <a:t>megfigyelhető</a:t>
            </a:r>
            <a:r>
              <a:rPr lang="en-US" sz="2800" dirty="0" smtClean="0"/>
              <a:t> </a:t>
            </a:r>
            <a:r>
              <a:rPr lang="en-US" sz="2800" dirty="0" err="1" smtClean="0"/>
              <a:t>lesz</a:t>
            </a:r>
            <a:r>
              <a:rPr lang="en-US" sz="2800" dirty="0" smtClean="0"/>
              <a:t> a </a:t>
            </a:r>
            <a:r>
              <a:rPr lang="en-US" sz="2800" dirty="0" err="1" smtClean="0"/>
              <a:t>közeljövőben</a:t>
            </a: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/>
              <a:t>Gravitációs</a:t>
            </a:r>
            <a:r>
              <a:rPr lang="en-US" sz="2800" dirty="0" smtClean="0"/>
              <a:t> </a:t>
            </a:r>
            <a:r>
              <a:rPr lang="en-US" sz="2800" dirty="0" err="1" smtClean="0"/>
              <a:t>hullámok</a:t>
            </a:r>
            <a:r>
              <a:rPr lang="en-US" sz="2800" dirty="0" smtClean="0"/>
              <a:t> </a:t>
            </a:r>
            <a:r>
              <a:rPr lang="en-US" sz="2800" dirty="0" err="1" smtClean="0"/>
              <a:t>új</a:t>
            </a:r>
            <a:r>
              <a:rPr lang="en-US" sz="2800" dirty="0" smtClean="0"/>
              <a:t> </a:t>
            </a:r>
            <a:r>
              <a:rPr lang="en-US" sz="2800" dirty="0" err="1" smtClean="0"/>
              <a:t>megfigyelési</a:t>
            </a:r>
            <a:r>
              <a:rPr lang="en-US" sz="2800" dirty="0" smtClean="0"/>
              <a:t> </a:t>
            </a:r>
            <a:r>
              <a:rPr lang="en-US" sz="2800" dirty="0" err="1" smtClean="0"/>
              <a:t>lehetőséget</a:t>
            </a:r>
            <a:r>
              <a:rPr lang="en-US" sz="2800" dirty="0" smtClean="0"/>
              <a:t> </a:t>
            </a:r>
            <a:r>
              <a:rPr lang="en-US" sz="2800" dirty="0" err="1" smtClean="0"/>
              <a:t>adnak</a:t>
            </a: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/>
              <a:t>Sok</a:t>
            </a:r>
            <a:r>
              <a:rPr lang="en-US" sz="2800" dirty="0" smtClean="0"/>
              <a:t> </a:t>
            </a:r>
            <a:r>
              <a:rPr lang="en-US" sz="2800" dirty="0" err="1" smtClean="0"/>
              <a:t>megoldatlan</a:t>
            </a:r>
            <a:r>
              <a:rPr lang="en-US" sz="2800" dirty="0" smtClean="0"/>
              <a:t> </a:t>
            </a:r>
            <a:r>
              <a:rPr lang="en-US" sz="2800" dirty="0" err="1" smtClean="0"/>
              <a:t>probléma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653615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z="3600" dirty="0"/>
              <a:t>Are there intermediate mass black holes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2934" y="6249352"/>
            <a:ext cx="4059238" cy="4619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lvl="1"/>
            <a:r>
              <a:rPr lang="en-US" sz="2400" dirty="0" smtClean="0"/>
              <a:t>~ 50 IMBHs within 10 pc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77056" y="1227473"/>
            <a:ext cx="1210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u="sng" dirty="0" smtClean="0">
                <a:solidFill>
                  <a:srgbClr val="C00000"/>
                </a:solidFill>
              </a:rPr>
              <a:t>Theory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4876800" y="1199272"/>
            <a:ext cx="39805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u="sng" dirty="0" smtClean="0">
                <a:solidFill>
                  <a:srgbClr val="C00000"/>
                </a:solidFill>
              </a:rPr>
              <a:t>Observational constraints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943600" y="6323013"/>
            <a:ext cx="2686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 smtClean="0"/>
              <a:t>Gualandris</a:t>
            </a:r>
            <a:r>
              <a:rPr lang="en-US" dirty="0" smtClean="0"/>
              <a:t> &amp; Merritt ‘09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6" y="1597361"/>
            <a:ext cx="5320004" cy="457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0" y="1752600"/>
            <a:ext cx="5029200" cy="4267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Formation</a:t>
            </a:r>
          </a:p>
          <a:p>
            <a:r>
              <a:rPr lang="en-US" sz="2400" dirty="0" smtClean="0"/>
              <a:t>Early universe: 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collapse </a:t>
            </a:r>
            <a:r>
              <a:rPr lang="en-US" sz="1600" dirty="0" smtClean="0">
                <a:solidFill>
                  <a:schemeClr val="tx2"/>
                </a:solidFill>
              </a:rPr>
              <a:t>of the first stars</a:t>
            </a:r>
          </a:p>
          <a:p>
            <a:r>
              <a:rPr lang="en-US" sz="2400" dirty="0" smtClean="0"/>
              <a:t>Globular clusters 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r</a:t>
            </a:r>
            <a:r>
              <a:rPr lang="en-US" sz="1600" dirty="0" smtClean="0">
                <a:solidFill>
                  <a:schemeClr val="tx2"/>
                </a:solidFill>
              </a:rPr>
              <a:t>unaway collisions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endParaRPr lang="en-US" sz="1600" dirty="0" smtClean="0">
              <a:solidFill>
                <a:schemeClr val="tx2"/>
              </a:solidFill>
            </a:endParaRP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mergers of stellar mass black holes</a:t>
            </a:r>
            <a:endParaRPr lang="en-US" sz="1800" dirty="0"/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dynamical friction </a:t>
            </a:r>
          </a:p>
          <a:p>
            <a:pPr marL="457200" lvl="1" indent="0">
              <a:buNone/>
            </a:pPr>
            <a:r>
              <a:rPr lang="en-US" sz="1800" dirty="0" smtClean="0">
                <a:solidFill>
                  <a:schemeClr val="tx2"/>
                </a:solidFill>
                <a:sym typeface="Wingdings" pitchFamily="2" charset="2"/>
              </a:rPr>
              <a:t>         </a:t>
            </a:r>
            <a:r>
              <a:rPr lang="en-US" sz="1600" dirty="0" smtClean="0">
                <a:solidFill>
                  <a:schemeClr val="tx2"/>
                </a:solidFill>
                <a:sym typeface="Wingdings" pitchFamily="2" charset="2"/>
              </a:rPr>
              <a:t>IMBH deposited in the</a:t>
            </a:r>
            <a:r>
              <a:rPr lang="en-US" sz="1600" dirty="0" smtClean="0">
                <a:solidFill>
                  <a:schemeClr val="tx2"/>
                </a:solidFill>
              </a:rPr>
              <a:t> galactic center 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342900" lvl="1" indent="-342900">
              <a:buFont typeface="Arial" charset="0"/>
              <a:buChar char="•"/>
            </a:pPr>
            <a:r>
              <a:rPr lang="en-US" sz="2400" dirty="0" smtClean="0"/>
              <a:t>In accretion disk </a:t>
            </a:r>
          </a:p>
          <a:p>
            <a:pPr marL="0" lvl="1" indent="0">
              <a:buNone/>
            </a:pPr>
            <a:r>
              <a:rPr lang="en-US" sz="2000" dirty="0" smtClean="0"/>
              <a:t>      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733711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196" y="3235816"/>
            <a:ext cx="366540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735" y="164575"/>
            <a:ext cx="8229600" cy="888467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we learn from GW </a:t>
            </a:r>
            <a:r>
              <a:rPr lang="en-US" alt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echos</a:t>
            </a:r>
            <a:r>
              <a:rPr lang="en-US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830" y="1508750"/>
            <a:ext cx="8556529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i="1" dirty="0" smtClean="0">
                <a:solidFill>
                  <a:srgbClr val="C00000"/>
                </a:solidFill>
              </a:rPr>
              <a:t>r</a:t>
            </a:r>
            <a:r>
              <a:rPr lang="en-US" sz="2800" i="1" dirty="0" smtClean="0"/>
              <a:t>    </a:t>
            </a:r>
            <a:r>
              <a:rPr lang="en-US" sz="2800" dirty="0" smtClean="0"/>
              <a:t>[</a:t>
            </a:r>
            <a:r>
              <a:rPr lang="en-US" sz="2800" dirty="0"/>
              <a:t>s</a:t>
            </a:r>
            <a:r>
              <a:rPr lang="en-US" sz="2800" dirty="0" smtClean="0"/>
              <a:t>ource – SMBH distance]</a:t>
            </a:r>
            <a:endParaRPr lang="en-US" sz="2800" i="1" dirty="0" smtClean="0"/>
          </a:p>
          <a:p>
            <a:pPr marL="914400" lvl="1" indent="-514350"/>
            <a:r>
              <a:rPr lang="en-US" sz="2400" i="1" dirty="0" smtClean="0"/>
              <a:t>r (</a:t>
            </a:r>
            <a:r>
              <a:rPr lang="en-US" sz="2400" dirty="0" smtClean="0"/>
              <a:t>1 - </a:t>
            </a:r>
            <a:r>
              <a:rPr lang="en-US" sz="2400" dirty="0" err="1" smtClean="0"/>
              <a:t>cos</a:t>
            </a:r>
            <a:r>
              <a:rPr lang="en-US" sz="2400" i="1" dirty="0" err="1" smtClean="0">
                <a:latin typeface="Symbol" pitchFamily="18" charset="2"/>
              </a:rPr>
              <a:t>a</a:t>
            </a:r>
            <a:r>
              <a:rPr lang="en-US" sz="2400" i="1" dirty="0" smtClean="0"/>
              <a:t>)</a:t>
            </a:r>
            <a:r>
              <a:rPr lang="en-US" sz="2400" dirty="0" smtClean="0"/>
              <a:t>  from echo time delay</a:t>
            </a:r>
          </a:p>
          <a:p>
            <a:pPr marL="914400" lvl="1" indent="-514350"/>
            <a:r>
              <a:rPr lang="en-US" sz="2400" dirty="0" smtClean="0"/>
              <a:t>F(</a:t>
            </a:r>
            <a:r>
              <a:rPr lang="en-US" sz="2400" i="1" dirty="0" smtClean="0">
                <a:latin typeface="Symbol" pitchFamily="18" charset="2"/>
              </a:rPr>
              <a:t>a</a:t>
            </a:r>
            <a:r>
              <a:rPr lang="en-US" sz="2400" dirty="0" smtClean="0"/>
              <a:t>) </a:t>
            </a:r>
            <a:r>
              <a:rPr lang="en-US" sz="2400" i="1" dirty="0" smtClean="0"/>
              <a:t>M/r</a:t>
            </a:r>
            <a:r>
              <a:rPr lang="en-US" sz="2400" dirty="0" smtClean="0"/>
              <a:t>  from echo amplitude relative to primary signal</a:t>
            </a:r>
          </a:p>
          <a:p>
            <a:pPr marL="400050" lvl="1" indent="0"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i="1" dirty="0" smtClean="0">
                <a:solidFill>
                  <a:srgbClr val="C00000"/>
                </a:solidFill>
              </a:rPr>
              <a:t>M</a:t>
            </a:r>
            <a:r>
              <a:rPr lang="en-US" sz="2800" i="1" dirty="0" smtClean="0"/>
              <a:t>    </a:t>
            </a:r>
            <a:r>
              <a:rPr lang="en-US" sz="2800" dirty="0" smtClean="0"/>
              <a:t>[SMBH mass] </a:t>
            </a:r>
            <a:endParaRPr lang="en-US" sz="2800" dirty="0"/>
          </a:p>
          <a:p>
            <a:pPr marL="914400" lvl="1" indent="-514350"/>
            <a:r>
              <a:rPr lang="en-US" sz="2400" i="1" dirty="0" smtClean="0"/>
              <a:t>M </a:t>
            </a:r>
            <a:r>
              <a:rPr lang="en-US" sz="2400" i="1" dirty="0" err="1" smtClean="0"/>
              <a:t>f</a:t>
            </a:r>
            <a:r>
              <a:rPr lang="en-US" sz="2400" baseline="-25000" dirty="0" err="1" smtClean="0"/>
              <a:t>GW</a:t>
            </a:r>
            <a:r>
              <a:rPr lang="en-US" sz="2400" dirty="0" smtClean="0"/>
              <a:t>  diffraction fringe</a:t>
            </a:r>
          </a:p>
          <a:p>
            <a:pPr lvl="1" indent="-342900">
              <a:buFont typeface="Wingdings"/>
              <a:buChar char="à"/>
            </a:pPr>
            <a:r>
              <a:rPr lang="en-US" sz="2400" dirty="0" smtClean="0"/>
              <a:t>amplitude modulation for a </a:t>
            </a:r>
          </a:p>
          <a:p>
            <a:pPr marL="400050" lvl="1" indent="0">
              <a:buNone/>
            </a:pPr>
            <a:r>
              <a:rPr lang="en-US" sz="2400" dirty="0" smtClean="0"/>
              <a:t>chirping source</a:t>
            </a:r>
          </a:p>
          <a:p>
            <a:pPr marL="400050" lvl="1" indent="0"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i="1" dirty="0">
                <a:solidFill>
                  <a:srgbClr val="C00000"/>
                </a:solidFill>
              </a:rPr>
              <a:t>a</a:t>
            </a:r>
            <a:r>
              <a:rPr lang="en-US" sz="2800" dirty="0" smtClean="0"/>
              <a:t>    [SMBH spin] </a:t>
            </a:r>
          </a:p>
          <a:p>
            <a:pPr marL="914400" lvl="1" indent="-514350"/>
            <a:r>
              <a:rPr lang="en-US" sz="2400" dirty="0" smtClean="0"/>
              <a:t>polarization of GW echo relative to primary signal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8049" y="3251118"/>
            <a:ext cx="1369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C00000"/>
                </a:solidFill>
                <a:latin typeface="Arial"/>
              </a:rPr>
              <a:t>Dolan (2008)</a:t>
            </a:r>
          </a:p>
        </p:txBody>
      </p:sp>
      <p:sp>
        <p:nvSpPr>
          <p:cNvPr id="4" name="Rectangle 3"/>
          <p:cNvSpPr/>
          <p:nvPr/>
        </p:nvSpPr>
        <p:spPr>
          <a:xfrm rot="16200000">
            <a:off x="4179344" y="4077454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GW amplitude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6578025"/>
            <a:ext cx="1544781" cy="30218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46038" tIns="46038" rIns="46038" bIns="46038" anchor="ctr"/>
          <a:lstStyle/>
          <a:p>
            <a:pPr algn="r" eaLnBrk="0" hangingPunct="0">
              <a:defRPr/>
            </a:pPr>
            <a:endParaRPr kumimoji="1" lang="hu-HU" sz="1600" b="1"/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131636" y="6510873"/>
            <a:ext cx="12815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Garamond" pitchFamily="18" charset="0"/>
              </a:rPr>
              <a:t>Kocsis</a:t>
            </a:r>
            <a:r>
              <a:rPr lang="en-US" sz="1800" dirty="0" smtClean="0">
                <a:solidFill>
                  <a:schemeClr val="bg1"/>
                </a:solidFill>
                <a:latin typeface="Garamond" pitchFamily="18" charset="0"/>
              </a:rPr>
              <a:t> 2013</a:t>
            </a:r>
            <a:endParaRPr lang="en-US" sz="1800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66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5-02-13 at 8.37.0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2044700"/>
          </a:xfrm>
          <a:prstGeom prst="rect">
            <a:avLst/>
          </a:prstGeom>
        </p:spPr>
      </p:pic>
      <p:pic>
        <p:nvPicPr>
          <p:cNvPr id="7" name="Picture 6" descr="Screen shot 2015-02-13 at 8.39.4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044700"/>
            <a:ext cx="9144001" cy="4178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16753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 dirty="0" smtClean="0">
                <a:solidFill>
                  <a:srgbClr val="990000"/>
                </a:solidFill>
                <a:latin typeface="Times New Roman" charset="0"/>
                <a:cs typeface="+mn-cs"/>
              </a:rPr>
              <a:t>arXiv:1502.03808</a:t>
            </a:r>
            <a:endParaRPr lang="en-US" b="1" i="1" dirty="0">
              <a:solidFill>
                <a:srgbClr val="990000"/>
              </a:solidFill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764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bg1"/>
                </a:solidFill>
              </a:rPr>
              <a:t>Miért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vizsgáljuk</a:t>
            </a:r>
            <a:r>
              <a:rPr lang="en-US" b="1" dirty="0" smtClean="0">
                <a:solidFill>
                  <a:schemeClr val="bg1"/>
                </a:solidFill>
              </a:rPr>
              <a:t> a </a:t>
            </a:r>
            <a:r>
              <a:rPr lang="en-US" b="1" dirty="0" err="1" smtClean="0">
                <a:solidFill>
                  <a:schemeClr val="bg1"/>
                </a:solidFill>
              </a:rPr>
              <a:t>fekete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lyukakat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6600"/>
                </a:solidFill>
              </a:rPr>
              <a:t>Mindenség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elmélete</a:t>
            </a:r>
            <a:r>
              <a:rPr lang="en-US" dirty="0" smtClean="0">
                <a:solidFill>
                  <a:srgbClr val="FF6600"/>
                </a:solidFill>
              </a:rPr>
              <a:t> (</a:t>
            </a:r>
            <a:r>
              <a:rPr lang="en-US" dirty="0">
                <a:solidFill>
                  <a:srgbClr val="FF6600"/>
                </a:solidFill>
              </a:rPr>
              <a:t>t</a:t>
            </a:r>
            <a:r>
              <a:rPr lang="en-US" dirty="0" smtClean="0">
                <a:solidFill>
                  <a:srgbClr val="FF6600"/>
                </a:solidFill>
              </a:rPr>
              <a:t>heory </a:t>
            </a:r>
            <a:r>
              <a:rPr lang="en-US" dirty="0" smtClean="0">
                <a:solidFill>
                  <a:srgbClr val="FF6600"/>
                </a:solidFill>
              </a:rPr>
              <a:t>of </a:t>
            </a:r>
            <a:r>
              <a:rPr lang="en-US" dirty="0" smtClean="0">
                <a:solidFill>
                  <a:srgbClr val="FF6600"/>
                </a:solidFill>
              </a:rPr>
              <a:t>everything)</a:t>
            </a:r>
            <a:endParaRPr lang="en-US" dirty="0" smtClean="0">
              <a:solidFill>
                <a:srgbClr val="FF6600"/>
              </a:solidFill>
            </a:endParaRPr>
          </a:p>
          <a:p>
            <a:pPr lvl="1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Utolsó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lépés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gravitáció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+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kvantumfizika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err="1" smtClean="0">
                <a:solidFill>
                  <a:srgbClr val="FF6600"/>
                </a:solidFill>
              </a:rPr>
              <a:t>Asztrofizika</a:t>
            </a:r>
            <a:endParaRPr lang="en-US" dirty="0" smtClean="0">
              <a:solidFill>
                <a:srgbClr val="FF6600"/>
              </a:solidFill>
            </a:endParaRPr>
          </a:p>
          <a:p>
            <a:pPr lvl="1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Galaxis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fejlődés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Legerőteljesebb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jelenségek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Új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frontvonal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gravitiációs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hullámok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err="1" smtClean="0">
                <a:solidFill>
                  <a:srgbClr val="FF6600"/>
                </a:solidFill>
              </a:rPr>
              <a:t>Lenyűgöző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tudomány</a:t>
            </a:r>
            <a:endParaRPr lang="en-US" dirty="0" smtClean="0">
              <a:solidFill>
                <a:srgbClr val="FF6600"/>
              </a:solidFill>
            </a:endParaRPr>
          </a:p>
          <a:p>
            <a:pPr lvl="1"/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g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örbült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téridő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időutazás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?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025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209800"/>
            <a:ext cx="6705599" cy="167640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fekete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lyukak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természet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legtökéletesebb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makroszkópikus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objektumai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univerzumban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konstrukciójukhoz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csak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térről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időről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alkotott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elképzelésünket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használjuk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S. Chandrasekhar</a:t>
            </a:r>
          </a:p>
        </p:txBody>
      </p:sp>
      <p:sp>
        <p:nvSpPr>
          <p:cNvPr id="4" name="Oval 3"/>
          <p:cNvSpPr/>
          <p:nvPr/>
        </p:nvSpPr>
        <p:spPr>
          <a:xfrm>
            <a:off x="479367" y="2552700"/>
            <a:ext cx="1066800" cy="990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3414" y="4486364"/>
            <a:ext cx="881564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Az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összes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vizsgált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kultúrában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az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emberi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szépség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és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az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ellentétes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nemhez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való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vonzódás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legfőbb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kritériuma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az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arci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vonások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szimmetriája</a:t>
            </a:r>
            <a:r>
              <a:rPr lang="en-US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r>
              <a:rPr lang="en-US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”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 Jones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et al, </a:t>
            </a: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Nature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2003</a:t>
            </a:r>
            <a:endParaRPr lang="en-US" sz="24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6983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15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-1397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b="1" dirty="0" err="1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Csillagmozgás</a:t>
            </a:r>
            <a:r>
              <a:rPr lang="en-US" sz="4000" b="1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 a </a:t>
            </a:r>
            <a:r>
              <a:rPr lang="en-US" sz="4000" b="1" dirty="0" err="1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SgrA</a:t>
            </a:r>
            <a:r>
              <a:rPr lang="en-US" sz="4000" b="1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* </a:t>
            </a:r>
            <a:r>
              <a:rPr lang="en-US" sz="4000" b="1" dirty="0" err="1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körül</a:t>
            </a:r>
            <a:endParaRPr lang="en-US" sz="4000" b="1" dirty="0" smtClean="0"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2243138" y="6172200"/>
            <a:ext cx="4648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i="1">
                <a:solidFill>
                  <a:srgbClr val="FFFFFF"/>
                </a:solidFill>
                <a:latin typeface="Times New Roman" charset="0"/>
                <a:cs typeface="+mn-cs"/>
              </a:rPr>
              <a:t>Ghez et al. 2008; Genzel et al. 2008 </a:t>
            </a:r>
          </a:p>
        </p:txBody>
      </p:sp>
      <p:pic>
        <p:nvPicPr>
          <p:cNvPr id="2765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2663" y="4876800"/>
            <a:ext cx="46386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3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5562600"/>
            <a:ext cx="319087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5" name="Picture 9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5715000"/>
            <a:ext cx="4559300" cy="48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rbits3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8800" y="762000"/>
            <a:ext cx="59055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96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 smtClean="0"/>
              <a:t>További</a:t>
            </a:r>
            <a:r>
              <a:rPr lang="en-US" dirty="0" smtClean="0"/>
              <a:t> </a:t>
            </a:r>
            <a:r>
              <a:rPr lang="en-US" dirty="0" err="1" smtClean="0"/>
              <a:t>evidencia</a:t>
            </a:r>
            <a:endParaRPr 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8958141"/>
              </p:ext>
            </p:extLst>
          </p:nvPr>
        </p:nvGraphicFramePr>
        <p:xfrm>
          <a:off x="5791200" y="2378710"/>
          <a:ext cx="3352800" cy="1939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Image" r:id="rId3" imgW="4259949" imgH="2324301" progId="">
                  <p:embed/>
                </p:oleObj>
              </mc:Choice>
              <mc:Fallback>
                <p:oleObj name="Image" r:id="rId3" imgW="4259949" imgH="232430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2378710"/>
                        <a:ext cx="3352800" cy="19390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1826"/>
            <a:ext cx="2514600" cy="1979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5105400"/>
            <a:ext cx="2029177" cy="13696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8458200" cy="4114800"/>
          </a:xfrm>
        </p:spPr>
        <p:txBody>
          <a:bodyPr/>
          <a:lstStyle/>
          <a:p>
            <a:pPr algn="just"/>
            <a:r>
              <a:rPr lang="en-US" dirty="0" err="1" smtClean="0">
                <a:solidFill>
                  <a:srgbClr val="FFFF00"/>
                </a:solidFill>
              </a:rPr>
              <a:t>Aktív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galaxismag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err="1" smtClean="0"/>
              <a:t>Nagyon</a:t>
            </a:r>
            <a:r>
              <a:rPr lang="en-US" dirty="0" smtClean="0"/>
              <a:t> </a:t>
            </a:r>
            <a:r>
              <a:rPr lang="en-US" dirty="0" err="1" smtClean="0"/>
              <a:t>kis</a:t>
            </a:r>
            <a:r>
              <a:rPr lang="en-US" dirty="0" smtClean="0"/>
              <a:t> </a:t>
            </a:r>
            <a:r>
              <a:rPr lang="en-US" dirty="0" err="1" smtClean="0"/>
              <a:t>tértartomány</a:t>
            </a:r>
            <a:r>
              <a:rPr lang="en-US" dirty="0" smtClean="0"/>
              <a:t> </a:t>
            </a:r>
            <a:r>
              <a:rPr lang="en-US" dirty="0" err="1" smtClean="0"/>
              <a:t>túlragyogja</a:t>
            </a:r>
            <a:r>
              <a:rPr lang="en-US" dirty="0" smtClean="0"/>
              <a:t> a </a:t>
            </a:r>
            <a:r>
              <a:rPr lang="en-US" dirty="0" err="1" smtClean="0"/>
              <a:t>galaxist</a:t>
            </a:r>
            <a:endParaRPr lang="en-US" dirty="0" smtClean="0"/>
          </a:p>
          <a:p>
            <a:pPr lvl="1"/>
            <a:r>
              <a:rPr lang="en-US" dirty="0" err="1"/>
              <a:t>h</a:t>
            </a:r>
            <a:r>
              <a:rPr lang="en-US" dirty="0" err="1" smtClean="0"/>
              <a:t>ónapos</a:t>
            </a:r>
            <a:r>
              <a:rPr lang="en-US" dirty="0" smtClean="0"/>
              <a:t> </a:t>
            </a:r>
            <a:r>
              <a:rPr lang="en-US" dirty="0" err="1" smtClean="0"/>
              <a:t>időkálán</a:t>
            </a:r>
            <a:r>
              <a:rPr lang="en-US" dirty="0" smtClean="0"/>
              <a:t> </a:t>
            </a:r>
            <a:r>
              <a:rPr lang="en-US" dirty="0" err="1" smtClean="0"/>
              <a:t>változik</a:t>
            </a:r>
            <a:endParaRPr lang="en-US" dirty="0" smtClean="0"/>
          </a:p>
          <a:p>
            <a:pPr lvl="1"/>
            <a:r>
              <a:rPr lang="en-US" dirty="0" err="1" smtClean="0"/>
              <a:t>relativisztikus</a:t>
            </a:r>
            <a:r>
              <a:rPr lang="en-US" dirty="0" smtClean="0"/>
              <a:t> </a:t>
            </a:r>
            <a:r>
              <a:rPr lang="en-US" dirty="0" err="1" smtClean="0"/>
              <a:t>jetek</a:t>
            </a:r>
            <a:r>
              <a:rPr lang="en-US" dirty="0" smtClean="0"/>
              <a:t> 0.999c</a:t>
            </a:r>
            <a:endParaRPr lang="en-US" dirty="0" smtClean="0"/>
          </a:p>
          <a:p>
            <a:pPr lvl="1"/>
            <a:r>
              <a:rPr lang="en-US" dirty="0" err="1" smtClean="0"/>
              <a:t>Gáz</a:t>
            </a:r>
            <a:r>
              <a:rPr lang="en-US" dirty="0" smtClean="0"/>
              <a:t> </a:t>
            </a:r>
            <a:r>
              <a:rPr lang="en-US" dirty="0" err="1" smtClean="0"/>
              <a:t>keringési</a:t>
            </a:r>
            <a:r>
              <a:rPr lang="en-US" dirty="0" smtClean="0"/>
              <a:t> </a:t>
            </a:r>
            <a:r>
              <a:rPr lang="en-US" dirty="0" err="1" smtClean="0"/>
              <a:t>sebesség</a:t>
            </a:r>
            <a:r>
              <a:rPr lang="en-US" dirty="0" smtClean="0"/>
              <a:t> 0.1c</a:t>
            </a:r>
          </a:p>
          <a:p>
            <a:pPr lvl="1"/>
            <a:r>
              <a:rPr lang="en-US" dirty="0" err="1" smtClean="0"/>
              <a:t>relativisztikus</a:t>
            </a:r>
            <a:r>
              <a:rPr lang="en-US" dirty="0" smtClean="0"/>
              <a:t> </a:t>
            </a:r>
            <a:r>
              <a:rPr lang="en-US" dirty="0" err="1" smtClean="0"/>
              <a:t>vonalkiszélesedés</a:t>
            </a:r>
            <a:endParaRPr lang="en-US" dirty="0" smtClean="0"/>
          </a:p>
          <a:p>
            <a:r>
              <a:rPr lang="en-US" dirty="0" err="1" smtClean="0">
                <a:solidFill>
                  <a:srgbClr val="FFFF00"/>
                </a:solidFill>
              </a:rPr>
              <a:t>Fekete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lyuk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kettősök</a:t>
            </a:r>
            <a:r>
              <a:rPr lang="en-US" dirty="0" smtClean="0">
                <a:solidFill>
                  <a:srgbClr val="FFFF00"/>
                </a:solidFill>
              </a:rPr>
              <a:t> (</a:t>
            </a:r>
            <a:r>
              <a:rPr lang="en-US" dirty="0" err="1" smtClean="0">
                <a:solidFill>
                  <a:srgbClr val="FFFF00"/>
                </a:solidFill>
              </a:rPr>
              <a:t>naptömegű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err="1" smtClean="0"/>
              <a:t>csillag</a:t>
            </a:r>
            <a:r>
              <a:rPr lang="en-US" dirty="0" smtClean="0"/>
              <a:t> </a:t>
            </a:r>
            <a:r>
              <a:rPr lang="en-US" dirty="0" smtClean="0"/>
              <a:t>+ </a:t>
            </a:r>
            <a:r>
              <a:rPr lang="en-US" dirty="0" err="1" smtClean="0"/>
              <a:t>fekete</a:t>
            </a:r>
            <a:r>
              <a:rPr lang="en-US" dirty="0" smtClean="0"/>
              <a:t> </a:t>
            </a:r>
            <a:r>
              <a:rPr lang="en-US" dirty="0" err="1" smtClean="0"/>
              <a:t>lyuk</a:t>
            </a:r>
            <a:endParaRPr lang="en-US" dirty="0" smtClean="0"/>
          </a:p>
          <a:p>
            <a:pPr lvl="1"/>
            <a:r>
              <a:rPr lang="en-US" dirty="0" err="1"/>
              <a:t>v</a:t>
            </a:r>
            <a:r>
              <a:rPr lang="en-US" dirty="0" err="1" smtClean="0"/>
              <a:t>áltozó</a:t>
            </a:r>
            <a:r>
              <a:rPr lang="en-US" dirty="0" smtClean="0"/>
              <a:t> </a:t>
            </a:r>
            <a:r>
              <a:rPr lang="en-US" dirty="0" err="1" smtClean="0"/>
              <a:t>röntgen</a:t>
            </a:r>
            <a:r>
              <a:rPr lang="en-US" dirty="0" smtClean="0"/>
              <a:t> </a:t>
            </a:r>
            <a:r>
              <a:rPr lang="en-US" dirty="0" err="1" smtClean="0"/>
              <a:t>emisszió</a:t>
            </a:r>
            <a:endParaRPr lang="en-US" dirty="0" smtClean="0"/>
          </a:p>
          <a:p>
            <a:pPr lvl="1" algn="just"/>
            <a:r>
              <a:rPr lang="en-US" dirty="0" err="1"/>
              <a:t>s</a:t>
            </a:r>
            <a:r>
              <a:rPr lang="en-US" dirty="0" err="1" smtClean="0"/>
              <a:t>pektrum</a:t>
            </a:r>
            <a:r>
              <a:rPr lang="en-US" dirty="0" smtClean="0"/>
              <a:t> </a:t>
            </a:r>
            <a:r>
              <a:rPr lang="en-US" dirty="0" err="1" smtClean="0"/>
              <a:t>arra</a:t>
            </a:r>
            <a:r>
              <a:rPr lang="en-US" dirty="0" smtClean="0"/>
              <a:t> </a:t>
            </a:r>
            <a:r>
              <a:rPr lang="en-US" dirty="0" err="1" smtClean="0"/>
              <a:t>utal</a:t>
            </a:r>
            <a:r>
              <a:rPr lang="en-US" dirty="0" smtClean="0"/>
              <a:t>, </a:t>
            </a:r>
            <a:r>
              <a:rPr lang="en-US" dirty="0" err="1" smtClean="0"/>
              <a:t>hogy</a:t>
            </a:r>
            <a:r>
              <a:rPr lang="en-US" dirty="0" smtClean="0"/>
              <a:t> </a:t>
            </a:r>
            <a:r>
              <a:rPr lang="en-US" dirty="0" err="1" smtClean="0"/>
              <a:t>nincs</a:t>
            </a:r>
            <a:r>
              <a:rPr lang="en-US" dirty="0" smtClean="0"/>
              <a:t> </a:t>
            </a:r>
            <a:r>
              <a:rPr lang="en-US" dirty="0" err="1" smtClean="0"/>
              <a:t>felszín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22412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FF"/>
      </a:lt1>
      <a:dk2>
        <a:srgbClr val="000066"/>
      </a:dk2>
      <a:lt2>
        <a:srgbClr val="FFFFFF"/>
      </a:lt2>
      <a:accent1>
        <a:srgbClr val="00CC99"/>
      </a:accent1>
      <a:accent2>
        <a:srgbClr val="000066"/>
      </a:accent2>
      <a:accent3>
        <a:srgbClr val="AAAAB8"/>
      </a:accent3>
      <a:accent4>
        <a:srgbClr val="DADADA"/>
      </a:accent4>
      <a:accent5>
        <a:srgbClr val="AAE2CA"/>
      </a:accent5>
      <a:accent6>
        <a:srgbClr val="00005C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>
            <a:ln>
              <a:noFill/>
            </a:ln>
            <a:solidFill>
              <a:srgbClr val="990000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>
            <a:ln>
              <a:noFill/>
            </a:ln>
            <a:solidFill>
              <a:srgbClr val="990000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17242</TotalTime>
  <Words>1083</Words>
  <Application>Microsoft Macintosh PowerPoint</Application>
  <PresentationFormat>On-screen Show (4:3)</PresentationFormat>
  <Paragraphs>237</Paragraphs>
  <Slides>42</Slides>
  <Notes>4</Notes>
  <HiddenSlides>0</HiddenSlides>
  <MMClips>6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Office Theme</vt:lpstr>
      <vt:lpstr>1_Office Theme</vt:lpstr>
      <vt:lpstr>Default Design</vt:lpstr>
      <vt:lpstr>Image</vt:lpstr>
      <vt:lpstr>PowerPoint Presentation</vt:lpstr>
      <vt:lpstr>Tematika</vt:lpstr>
      <vt:lpstr>PowerPoint Presentation</vt:lpstr>
      <vt:lpstr>PowerPoint Presentation</vt:lpstr>
      <vt:lpstr>PowerPoint Presentation</vt:lpstr>
      <vt:lpstr>Miért vizsgáljuk a fekete lyukakat</vt:lpstr>
      <vt:lpstr>PowerPoint Presentation</vt:lpstr>
      <vt:lpstr>Csillagmozgás a SgrA* körül</vt:lpstr>
      <vt:lpstr>További evidencia</vt:lpstr>
      <vt:lpstr>Szupermasszív fekete lyukak (SMBH)  és galaxisaik 0.2% galaxismag tömeg = SMBH fekete lyuk</vt:lpstr>
      <vt:lpstr>PowerPoint Presentation</vt:lpstr>
      <vt:lpstr>SgrA* a legnagyobb  fekete lyuk az égen</vt:lpstr>
      <vt:lpstr>PowerPoint Presentation</vt:lpstr>
      <vt:lpstr>Numerikus szimulációk (GRMHD)</vt:lpstr>
      <vt:lpstr>Very Long Baseline Interferometry (VLBI) szub-mm hullámhosszon</vt:lpstr>
      <vt:lpstr>Very Long Baseline Interferometry (VLBI) szub-mm hullámhosszon</vt:lpstr>
      <vt:lpstr>PowerPoint Presentation</vt:lpstr>
      <vt:lpstr>Event Horizon Telescope</vt:lpstr>
      <vt:lpstr>M87</vt:lpstr>
      <vt:lpstr>Fekete lyuk képalkotás II. – mikrolencsézés</vt:lpstr>
      <vt:lpstr>Fekete lyuk képalkotás II. – mikrolencsézés</vt:lpstr>
      <vt:lpstr>Fekete lyuk képalkotás III. –  csillagtranzit</vt:lpstr>
      <vt:lpstr>Fekete lyuk képalkotás III. –  csillagtranzit</vt:lpstr>
      <vt:lpstr>Fekete lyuk képalkotás III. –  csillagtranzit</vt:lpstr>
      <vt:lpstr>Elektromágneses megfigyelhetők</vt:lpstr>
      <vt:lpstr>PowerPoint Presentation</vt:lpstr>
      <vt:lpstr>Aktív galaxismag kettős: 1-10kpc szeparáció (z&lt;0.3 vöröseltolódásnál)</vt:lpstr>
      <vt:lpstr>SMBH kettős röntgen képe NGC 6240-ben</vt:lpstr>
      <vt:lpstr>PowerPoint Presentation</vt:lpstr>
      <vt:lpstr>0402+379 (Rodriguez et al. 2006-9)</vt:lpstr>
      <vt:lpstr>PG 1302-102: periódus 5.2 év</vt:lpstr>
      <vt:lpstr>Gravitációs hullámok</vt:lpstr>
      <vt:lpstr>Gravitációs hullámok</vt:lpstr>
      <vt:lpstr>Gravitációshullám detektorok</vt:lpstr>
      <vt:lpstr>Az univerzumra egy új ablak</vt:lpstr>
      <vt:lpstr>Leggyakoribb események</vt:lpstr>
      <vt:lpstr>gravitációshullám felvillanások</vt:lpstr>
      <vt:lpstr>Gravitációshullám (GW) visszhangok</vt:lpstr>
      <vt:lpstr>Nagy kérdések</vt:lpstr>
      <vt:lpstr>Konklúzió</vt:lpstr>
      <vt:lpstr>Are there intermediate mass black holes?</vt:lpstr>
      <vt:lpstr>What can we learn from GW echos?</vt:lpstr>
    </vt:vector>
  </TitlesOfParts>
  <Company>Harvard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</dc:creator>
  <cp:lastModifiedBy>Bence Kocsis</cp:lastModifiedBy>
  <cp:revision>207</cp:revision>
  <dcterms:created xsi:type="dcterms:W3CDTF">2011-09-20T15:34:57Z</dcterms:created>
  <dcterms:modified xsi:type="dcterms:W3CDTF">2015-09-15T12:02:01Z</dcterms:modified>
</cp:coreProperties>
</file>