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6" r:id="rId3"/>
    <p:sldId id="261" r:id="rId4"/>
    <p:sldId id="257" r:id="rId5"/>
    <p:sldId id="262" r:id="rId6"/>
    <p:sldId id="266" r:id="rId7"/>
    <p:sldId id="260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5" r:id="rId19"/>
    <p:sldId id="274" r:id="rId20"/>
    <p:sldId id="277" r:id="rId21"/>
    <p:sldId id="278" r:id="rId22"/>
    <p:sldId id="279" r:id="rId23"/>
    <p:sldId id="280" r:id="rId24"/>
    <p:sldId id="259" r:id="rId25"/>
    <p:sldId id="258" r:id="rId26"/>
    <p:sldId id="282" r:id="rId27"/>
    <p:sldId id="283" r:id="rId28"/>
    <p:sldId id="284" r:id="rId29"/>
    <p:sldId id="285" r:id="rId30"/>
    <p:sldId id="286" r:id="rId31"/>
    <p:sldId id="318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5" r:id="rId55"/>
    <p:sldId id="316" r:id="rId56"/>
    <p:sldId id="317" r:id="rId5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34" autoAdjust="0"/>
    <p:restoredTop sz="94660"/>
  </p:normalViewPr>
  <p:slideViewPr>
    <p:cSldViewPr snapToGrid="0">
      <p:cViewPr varScale="1">
        <p:scale>
          <a:sx n="92" d="100"/>
          <a:sy n="92" d="100"/>
        </p:scale>
        <p:origin x="69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8BBF2-2890-427A-92B9-09540F807EA7}" type="datetimeFigureOut">
              <a:rPr lang="en-US" smtClean="0"/>
              <a:t>11/17/2015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69745-4F42-40EC-8418-E2824B108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131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8BBF2-2890-427A-92B9-09540F807EA7}" type="datetimeFigureOut">
              <a:rPr lang="en-US" smtClean="0"/>
              <a:t>11/17/2015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69745-4F42-40EC-8418-E2824B108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334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8BBF2-2890-427A-92B9-09540F807EA7}" type="datetimeFigureOut">
              <a:rPr lang="en-US" smtClean="0"/>
              <a:t>11/17/2015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69745-4F42-40EC-8418-E2824B108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0451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FFFFFF"/>
                </a:solidFill>
              </a:rPr>
              <a:t>24 May 2002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FFFFFF"/>
                </a:solidFill>
              </a:rPr>
              <a:t>Black Holes in AGNs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B1DDAE-A6DE-4C5C-85F9-1C847B6627B5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795331"/>
      </p:ext>
    </p:extLst>
  </p:cSld>
  <p:clrMapOvr>
    <a:masterClrMapping/>
  </p:clrMapOvr>
  <p:transition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FFFFFF"/>
                </a:solidFill>
              </a:rPr>
              <a:t>24 May 2002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FFFFFF"/>
                </a:solidFill>
              </a:rPr>
              <a:t>Black Holes in AGNs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E8D9E9-4F2B-4A45-A492-BE5DE38FD752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116301"/>
      </p:ext>
    </p:extLst>
  </p:cSld>
  <p:clrMapOvr>
    <a:masterClrMapping/>
  </p:clrMapOvr>
  <p:transition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FFFFFF"/>
                </a:solidFill>
              </a:rPr>
              <a:t>24 May 2002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FFFFFF"/>
                </a:solidFill>
              </a:rPr>
              <a:t>Black Holes in AGNs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0C7855-1C2E-4AA7-BCCC-C562A395C8AF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992031"/>
      </p:ext>
    </p:extLst>
  </p:cSld>
  <p:clrMapOvr>
    <a:masterClrMapping/>
  </p:clrMapOvr>
  <p:transition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FFFFFF"/>
                </a:solidFill>
              </a:rPr>
              <a:t>24 May 2002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FFFFFF"/>
                </a:solidFill>
              </a:rPr>
              <a:t>Black Holes in AGNs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129790-DB35-4A06-9E63-7883B450B65A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013326"/>
      </p:ext>
    </p:extLst>
  </p:cSld>
  <p:clrMapOvr>
    <a:masterClrMapping/>
  </p:clrMapOvr>
  <p:transition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FFFFFF"/>
                </a:solidFill>
              </a:rPr>
              <a:t>24 May 2002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FFFFFF"/>
                </a:solidFill>
              </a:rPr>
              <a:t>Black Holes in AGNs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DD9858-4208-46AE-B55F-32DC788FF05A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921407"/>
      </p:ext>
    </p:extLst>
  </p:cSld>
  <p:clrMapOvr>
    <a:masterClrMapping/>
  </p:clrMapOvr>
  <p:transition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FFFFFF"/>
                </a:solidFill>
              </a:rPr>
              <a:t>24 May 2002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FFFFFF"/>
                </a:solidFill>
              </a:rPr>
              <a:t>Black Holes in AGNs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6C131-9B92-45B1-A2DA-F5E402170874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486048"/>
      </p:ext>
    </p:extLst>
  </p:cSld>
  <p:clrMapOvr>
    <a:masterClrMapping/>
  </p:clrMapOvr>
  <p:transition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FFFFFF"/>
                </a:solidFill>
              </a:rPr>
              <a:t>24 May 2002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FFFFFF"/>
                </a:solidFill>
              </a:rPr>
              <a:t>Black Holes in AGNs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DE4673-E3AF-4D94-B6DF-7F25BC400AD6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216689"/>
      </p:ext>
    </p:extLst>
  </p:cSld>
  <p:clrMapOvr>
    <a:masterClrMapping/>
  </p:clrMapOvr>
  <p:transition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FFFFFF"/>
                </a:solidFill>
              </a:rPr>
              <a:t>24 May 2002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FFFFFF"/>
                </a:solidFill>
              </a:rPr>
              <a:t>Black Holes in AGNs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C8FF76-2A9E-4BC8-8923-107E54D4B4AA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08964"/>
      </p:ext>
    </p:extLst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8BBF2-2890-427A-92B9-09540F807EA7}" type="datetimeFigureOut">
              <a:rPr lang="en-US" smtClean="0"/>
              <a:t>11/17/2015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69745-4F42-40EC-8418-E2824B108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5056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FFFFFF"/>
                </a:solidFill>
              </a:rPr>
              <a:t>24 May 2002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FFFFFF"/>
                </a:solidFill>
              </a:rPr>
              <a:t>Black Holes in AGNs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18F0C0-A900-4BB9-A738-A69A6A716D39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709659"/>
      </p:ext>
    </p:extLst>
  </p:cSld>
  <p:clrMapOvr>
    <a:masterClrMapping/>
  </p:clrMapOvr>
  <p:transition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FFFFFF"/>
                </a:solidFill>
              </a:rPr>
              <a:t>24 May 2002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FFFFFF"/>
                </a:solidFill>
              </a:rPr>
              <a:t>Black Holes in AGNs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110F76-DAB2-4FCE-9FB2-86B49AFCFD5D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89582"/>
      </p:ext>
    </p:extLst>
  </p:cSld>
  <p:clrMapOvr>
    <a:masterClrMapping/>
  </p:clrMapOvr>
  <p:transition>
    <p:fade thruBlk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FFFFFF"/>
                </a:solidFill>
              </a:rPr>
              <a:t>24 May 2002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FFFFFF"/>
                </a:solidFill>
              </a:rPr>
              <a:t>Black Holes in AGNs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E64264-5CF5-4EBA-AD76-03C24BEBD6F1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484204"/>
      </p:ext>
    </p:extLst>
  </p:cSld>
  <p:clrMapOvr>
    <a:masterClrMapping/>
  </p:clrMapOvr>
  <p:transition>
    <p:fade thruBlk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FFFFFF"/>
                </a:solidFill>
              </a:rPr>
              <a:t>24 May 2002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FFFFFF"/>
                </a:solidFill>
              </a:rPr>
              <a:t>Black Holes in AGNs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1A6D583-7BCF-468D-8D25-3D4AE6A612FA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341180"/>
      </p:ext>
    </p:extLst>
  </p:cSld>
  <p:clrMapOvr>
    <a:masterClrMapping/>
  </p:clrMapOvr>
  <p:transition>
    <p:fade thruBlk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FFFFFF"/>
                </a:solidFill>
              </a:rPr>
              <a:t>24 May 2002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FFFFFF"/>
                </a:solidFill>
              </a:rPr>
              <a:t>Black Holes in AGNs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DC6B6AE-DA15-4A98-9A9C-B81E59AA371E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268336"/>
      </p:ext>
    </p:extLst>
  </p:cSld>
  <p:clrMapOvr>
    <a:masterClrMapping/>
  </p:clrMapOvr>
  <p:transition>
    <p:fade thruBlk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FFFFFF"/>
                </a:solidFill>
              </a:rPr>
              <a:t>24 May 2002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FFFFFF"/>
                </a:solidFill>
              </a:rPr>
              <a:t>Black Holes in AGNs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103CE4A-2A9B-4B3F-B5CB-868C9F1D527B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590582"/>
      </p:ext>
    </p:extLst>
  </p:cSld>
  <p:clrMapOvr>
    <a:masterClrMapping/>
  </p:clrMapOvr>
  <p:transition>
    <p:fade thruBlk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Online Image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FFFFFF"/>
                </a:solidFill>
              </a:rPr>
              <a:t>24 May 2002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FFFFFF"/>
                </a:solidFill>
              </a:rPr>
              <a:t>Black Holes in AGNs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CAD6BA5-F894-43DF-B409-F814518C988E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740831"/>
      </p:ext>
    </p:extLst>
  </p:cSld>
  <p:clrMapOvr>
    <a:masterClrMapping/>
  </p:clrMapOvr>
  <p:transition>
    <p:fade thruBlk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FFFFFF"/>
                </a:solidFill>
              </a:rPr>
              <a:t>24 May 2002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FFFFFF"/>
                </a:solidFill>
              </a:rPr>
              <a:t>Black Holes in AGNs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964DF8D-F866-4B98-822A-A12BBD90BEBC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867825"/>
      </p:ext>
    </p:extLst>
  </p:cSld>
  <p:clrMapOvr>
    <a:masterClrMapping/>
  </p:clrMapOvr>
  <p:transition>
    <p:fade thruBlk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FFFFFF"/>
                </a:solidFill>
              </a:rPr>
              <a:t>24 May 2002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FFFFFF"/>
                </a:solidFill>
              </a:rPr>
              <a:t>Black Holes in AGNs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0FB6E00-94D6-4F85-A130-208FA3543B20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727727"/>
      </p:ext>
    </p:extLst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8BBF2-2890-427A-92B9-09540F807EA7}" type="datetimeFigureOut">
              <a:rPr lang="en-US" smtClean="0"/>
              <a:t>11/17/2015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69745-4F42-40EC-8418-E2824B108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194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8BBF2-2890-427A-92B9-09540F807EA7}" type="datetimeFigureOut">
              <a:rPr lang="en-US" smtClean="0"/>
              <a:t>11/17/2015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69745-4F42-40EC-8418-E2824B108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151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8BBF2-2890-427A-92B9-09540F807EA7}" type="datetimeFigureOut">
              <a:rPr lang="en-US" smtClean="0"/>
              <a:t>11/17/2015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69745-4F42-40EC-8418-E2824B108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697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8BBF2-2890-427A-92B9-09540F807EA7}" type="datetimeFigureOut">
              <a:rPr lang="en-US" smtClean="0"/>
              <a:t>11/17/2015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69745-4F42-40EC-8418-E2824B108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506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8BBF2-2890-427A-92B9-09540F807EA7}" type="datetimeFigureOut">
              <a:rPr lang="en-US" smtClean="0"/>
              <a:t>11/17/2015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69745-4F42-40EC-8418-E2824B108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655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8BBF2-2890-427A-92B9-09540F807EA7}" type="datetimeFigureOut">
              <a:rPr lang="en-US" smtClean="0"/>
              <a:t>11/17/2015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69745-4F42-40EC-8418-E2824B108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525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8BBF2-2890-427A-92B9-09540F807EA7}" type="datetimeFigureOut">
              <a:rPr lang="en-US" smtClean="0"/>
              <a:t>11/17/2015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69745-4F42-40EC-8418-E2824B108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879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98BBF2-2890-427A-92B9-09540F807EA7}" type="datetimeFigureOut">
              <a:rPr lang="en-US" smtClean="0"/>
              <a:t>11/17/2015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69745-4F42-40EC-8418-E2824B108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655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6275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FFFF"/>
                </a:solidFill>
              </a:rPr>
              <a:t>24 May 2002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FFFF"/>
                </a:solidFill>
              </a:rPr>
              <a:t>Black Holes in AGNs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C3088CFA-AE7D-4BA1-85E8-3D22917D3EEB}" type="slidenum">
              <a:rPr lang="en-US" altLang="en-US">
                <a:solidFill>
                  <a:srgbClr val="FFFFFF"/>
                </a:solidFill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46982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ransition>
    <p:fade thruBlk="1"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8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7.w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3.xml"/><Relationship Id="rId1" Type="http://schemas.openxmlformats.org/officeDocument/2006/relationships/video" Target="file:///C:\Movies\delaymap.avi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17.xml"/><Relationship Id="rId1" Type="http://schemas.openxmlformats.org/officeDocument/2006/relationships/themeOverride" Target="../theme/themeOverride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9.png"/><Relationship Id="rId4" Type="http://schemas.openxmlformats.org/officeDocument/2006/relationships/image" Target="../media/image38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0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5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2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5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58.wm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63.png"/><Relationship Id="rId4" Type="http://schemas.openxmlformats.org/officeDocument/2006/relationships/image" Target="../media/image62.wmf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7565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492" y="0"/>
            <a:ext cx="90808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040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2166" y="0"/>
            <a:ext cx="9118122" cy="688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0694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595" y="0"/>
            <a:ext cx="9140074" cy="697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4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909"/>
            <a:ext cx="9165893" cy="676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49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068" y="0"/>
            <a:ext cx="78493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87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66" y="0"/>
            <a:ext cx="9116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84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91"/>
            <a:ext cx="9072839" cy="667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72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299" y="0"/>
            <a:ext cx="9198013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411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517"/>
            <a:ext cx="9139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862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773" y="12812"/>
            <a:ext cx="8738755" cy="686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730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33" y="0"/>
            <a:ext cx="9281569" cy="667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4196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8990"/>
            <a:ext cx="9135485" cy="6338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044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46" y="20782"/>
            <a:ext cx="88998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84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91"/>
            <a:ext cx="88224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29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687" y="114300"/>
            <a:ext cx="6854626" cy="662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97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731" y="173421"/>
            <a:ext cx="6052234" cy="654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81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13652-420F-4E29-B84F-5A5C4E2B1912}" type="slidenum">
              <a:rPr lang="en-US" altLang="en-US">
                <a:solidFill>
                  <a:srgbClr val="FFFFFF"/>
                </a:solidFill>
              </a:rPr>
              <a:pPr/>
              <a:t>25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4000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001000" cy="1143000"/>
          </a:xfrm>
        </p:spPr>
        <p:txBody>
          <a:bodyPr/>
          <a:lstStyle/>
          <a:p>
            <a:r>
              <a:rPr lang="en-US" altLang="en-US" sz="3600"/>
              <a:t>Measuring Central Black-Hole Masses</a:t>
            </a:r>
            <a:endParaRPr lang="en-US" altLang="en-US"/>
          </a:p>
        </p:txBody>
      </p:sp>
      <p:sp>
        <p:nvSpPr>
          <p:cNvPr id="640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772400" cy="4800600"/>
          </a:xfrm>
        </p:spPr>
        <p:txBody>
          <a:bodyPr/>
          <a:lstStyle/>
          <a:p>
            <a:r>
              <a:rPr lang="en-US" altLang="en-US" sz="2800">
                <a:solidFill>
                  <a:schemeClr val="accent2"/>
                </a:solidFill>
              </a:rPr>
              <a:t>Virial mass measurements based on motions of stars and gas in nucleus.</a:t>
            </a:r>
            <a:endParaRPr lang="en-US" altLang="en-US" sz="2800"/>
          </a:p>
          <a:p>
            <a:pPr lvl="1"/>
            <a:r>
              <a:rPr lang="en-US" altLang="en-US" sz="2400">
                <a:solidFill>
                  <a:schemeClr val="tx2"/>
                </a:solidFill>
              </a:rPr>
              <a:t>Stars</a:t>
            </a:r>
          </a:p>
          <a:p>
            <a:pPr lvl="2"/>
            <a:r>
              <a:rPr lang="en-US" altLang="en-US" sz="2000"/>
              <a:t>Advantage: gravitational forces only</a:t>
            </a:r>
          </a:p>
          <a:p>
            <a:pPr lvl="2"/>
            <a:r>
              <a:rPr lang="en-US" altLang="en-US" sz="2000"/>
              <a:t>Disadvantage: requires high spatial resolution</a:t>
            </a:r>
          </a:p>
          <a:p>
            <a:pPr lvl="3"/>
            <a:r>
              <a:rPr lang="en-US" altLang="en-US" sz="1800"/>
              <a:t>larger distance from nucleus </a:t>
            </a:r>
            <a:r>
              <a:rPr lang="en-US" altLang="en-US" sz="1800">
                <a:sym typeface="Symbol" panose="05050102010706020507" pitchFamily="18" charset="2"/>
              </a:rPr>
              <a:t></a:t>
            </a:r>
            <a:r>
              <a:rPr lang="en-US" altLang="en-US" sz="1800"/>
              <a:t> less critical test</a:t>
            </a:r>
          </a:p>
          <a:p>
            <a:pPr lvl="1"/>
            <a:r>
              <a:rPr lang="en-US" altLang="en-US" sz="2400">
                <a:solidFill>
                  <a:schemeClr val="tx2"/>
                </a:solidFill>
              </a:rPr>
              <a:t>Gas</a:t>
            </a:r>
          </a:p>
          <a:p>
            <a:pPr lvl="2"/>
            <a:r>
              <a:rPr lang="en-US" altLang="en-US" sz="2000"/>
              <a:t>Advantage: can be observed very close to nucleus, high spatial resolution not necessarily required</a:t>
            </a:r>
          </a:p>
          <a:p>
            <a:pPr lvl="2"/>
            <a:r>
              <a:rPr lang="en-US" altLang="en-US" sz="2000"/>
              <a:t>Disadvantage: possible role of non-gravitational forces (radiation pressure)</a:t>
            </a:r>
          </a:p>
          <a:p>
            <a:pPr lvl="1"/>
            <a:endParaRPr lang="en-US" altLang="en-US" sz="2400"/>
          </a:p>
        </p:txBody>
      </p:sp>
    </p:spTree>
    <p:extLst>
      <p:ext uri="{BB962C8B-B14F-4D97-AF65-F5344CB8AC3E}">
        <p14:creationId xmlns:p14="http://schemas.microsoft.com/office/powerpoint/2010/main" val="170812959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1D97B-5EFA-497D-883E-BAF5DE8ACF48}" type="slidenum">
              <a:rPr lang="en-US" altLang="en-US">
                <a:solidFill>
                  <a:srgbClr val="FFFFFF"/>
                </a:solidFill>
              </a:rPr>
              <a:pPr/>
              <a:t>26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410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altLang="en-US"/>
              <a:t>Direct vs. Indirect Methods</a:t>
            </a:r>
          </a:p>
        </p:txBody>
      </p:sp>
      <p:sp>
        <p:nvSpPr>
          <p:cNvPr id="641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990600"/>
            <a:ext cx="7772400" cy="5486400"/>
          </a:xfrm>
        </p:spPr>
        <p:txBody>
          <a:bodyPr/>
          <a:lstStyle/>
          <a:p>
            <a:r>
              <a:rPr lang="en-US" altLang="en-US" i="1" u="sng">
                <a:solidFill>
                  <a:schemeClr val="tx2"/>
                </a:solidFill>
              </a:rPr>
              <a:t>Direct methods</a:t>
            </a:r>
            <a:r>
              <a:rPr lang="en-US" altLang="en-US"/>
              <a:t> are based on dynamics of gas or stars accelerated by the central black hole.</a:t>
            </a:r>
          </a:p>
          <a:p>
            <a:pPr lvl="1"/>
            <a:r>
              <a:rPr lang="en-US" altLang="en-US"/>
              <a:t>Stellar dynamics, gas dynamics, reverberation mapping</a:t>
            </a:r>
          </a:p>
          <a:p>
            <a:r>
              <a:rPr lang="en-US" altLang="en-US" i="1" u="sng">
                <a:solidFill>
                  <a:schemeClr val="tx2"/>
                </a:solidFill>
              </a:rPr>
              <a:t>Indirect methods</a:t>
            </a:r>
            <a:r>
              <a:rPr lang="en-US" altLang="en-US"/>
              <a:t> are based on observables correlated with the mass of the central black hole.</a:t>
            </a:r>
          </a:p>
          <a:p>
            <a:pPr lvl="1"/>
            <a:r>
              <a:rPr lang="en-US" altLang="en-US" i="1"/>
              <a:t>M</a:t>
            </a:r>
            <a:r>
              <a:rPr lang="en-US" altLang="en-US" baseline="-25000"/>
              <a:t>BH</a:t>
            </a:r>
            <a:r>
              <a:rPr lang="en-US" altLang="en-US">
                <a:cs typeface="Arial" panose="020B0604020202020204" pitchFamily="34" charset="0"/>
              </a:rPr>
              <a:t>–</a:t>
            </a:r>
            <a:r>
              <a:rPr lang="en-US" altLang="en-US">
                <a:cs typeface="Arial" panose="020B0604020202020204" pitchFamily="34" charset="0"/>
                <a:sym typeface="Symbol" panose="05050102010706020507" pitchFamily="18" charset="2"/>
              </a:rPr>
              <a:t></a:t>
            </a:r>
            <a:r>
              <a:rPr lang="en-US" altLang="en-US" baseline="-25000">
                <a:cs typeface="Arial" panose="020B0604020202020204" pitchFamily="34" charset="0"/>
                <a:sym typeface="Symbol" panose="05050102010706020507" pitchFamily="18" charset="2"/>
              </a:rPr>
              <a:t>* </a:t>
            </a:r>
            <a:r>
              <a:rPr lang="en-US" altLang="en-US">
                <a:cs typeface="Arial" panose="020B0604020202020204" pitchFamily="34" charset="0"/>
                <a:sym typeface="Symbol" panose="05050102010706020507" pitchFamily="18" charset="2"/>
              </a:rPr>
              <a:t>and </a:t>
            </a:r>
            <a:r>
              <a:rPr lang="en-US" altLang="en-US" i="1"/>
              <a:t>M</a:t>
            </a:r>
            <a:r>
              <a:rPr lang="en-US" altLang="en-US" baseline="-25000"/>
              <a:t>BH</a:t>
            </a:r>
            <a:r>
              <a:rPr lang="en-US" altLang="en-US">
                <a:cs typeface="Arial" panose="020B0604020202020204" pitchFamily="34" charset="0"/>
              </a:rPr>
              <a:t>–</a:t>
            </a:r>
            <a:r>
              <a:rPr lang="en-US" altLang="en-US" i="1">
                <a:cs typeface="Arial" panose="020B0604020202020204" pitchFamily="34" charset="0"/>
                <a:sym typeface="Symbol" panose="05050102010706020507" pitchFamily="18" charset="2"/>
              </a:rPr>
              <a:t>L</a:t>
            </a:r>
            <a:r>
              <a:rPr lang="en-US" altLang="en-US" baseline="-25000">
                <a:cs typeface="Arial" panose="020B0604020202020204" pitchFamily="34" charset="0"/>
                <a:sym typeface="Symbol" panose="05050102010706020507" pitchFamily="18" charset="2"/>
              </a:rPr>
              <a:t>bulge</a:t>
            </a:r>
            <a:r>
              <a:rPr lang="en-US" altLang="en-US">
                <a:cs typeface="Arial" panose="020B0604020202020204" pitchFamily="34" charset="0"/>
                <a:sym typeface="Symbol" panose="05050102010706020507" pitchFamily="18" charset="2"/>
              </a:rPr>
              <a:t> relationships, </a:t>
            </a:r>
            <a:r>
              <a:rPr lang="en-US" altLang="en-US" baseline="-25000"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altLang="en-US">
                <a:cs typeface="Arial" panose="020B0604020202020204" pitchFamily="34" charset="0"/>
                <a:sym typeface="Symbol" panose="05050102010706020507" pitchFamily="18" charset="2"/>
              </a:rPr>
              <a:t>fundamental plane, AGN scaling relationships (</a:t>
            </a:r>
            <a:r>
              <a:rPr lang="en-US" altLang="en-US" i="1">
                <a:cs typeface="Arial" panose="020B0604020202020204" pitchFamily="34" charset="0"/>
                <a:sym typeface="Symbol" panose="05050102010706020507" pitchFamily="18" charset="2"/>
              </a:rPr>
              <a:t>R</a:t>
            </a:r>
            <a:r>
              <a:rPr lang="en-US" altLang="en-US" baseline="-25000">
                <a:cs typeface="Arial" panose="020B0604020202020204" pitchFamily="34" charset="0"/>
                <a:sym typeface="Symbol" panose="05050102010706020507" pitchFamily="18" charset="2"/>
              </a:rPr>
              <a:t>BLR</a:t>
            </a:r>
            <a:r>
              <a:rPr lang="en-US" altLang="en-US">
                <a:cs typeface="Arial" panose="020B0604020202020204" pitchFamily="34" charset="0"/>
                <a:sym typeface="Symbol" panose="05050102010706020507" pitchFamily="18" charset="2"/>
              </a:rPr>
              <a:t>–</a:t>
            </a:r>
            <a:r>
              <a:rPr lang="en-US" altLang="en-US" i="1">
                <a:cs typeface="Arial" panose="020B0604020202020204" pitchFamily="34" charset="0"/>
                <a:sym typeface="Symbol" panose="05050102010706020507" pitchFamily="18" charset="2"/>
              </a:rPr>
              <a:t>L</a:t>
            </a:r>
            <a:r>
              <a:rPr lang="en-US" altLang="en-US">
                <a:cs typeface="Arial" panose="020B0604020202020204" pitchFamily="34" charset="0"/>
                <a:sym typeface="Symbol" panose="05050102010706020507" pitchFamily="18" charset="2"/>
              </a:rPr>
              <a:t>)</a:t>
            </a:r>
            <a:endParaRPr lang="en-US" altLang="en-US" baseline="-25000"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40715816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40412-3871-40BA-BAA1-599CBC209E0D}" type="slidenum">
              <a:rPr lang="en-US" altLang="en-US">
                <a:solidFill>
                  <a:srgbClr val="FFFFFF"/>
                </a:solidFill>
              </a:rPr>
              <a:pPr/>
              <a:t>27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4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“Primary”, “Secondary”, and “Tertiary” Methods</a:t>
            </a:r>
          </a:p>
        </p:txBody>
      </p:sp>
      <p:sp>
        <p:nvSpPr>
          <p:cNvPr id="642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800"/>
              <a:t>Depends on model-dependent assumptions required.</a:t>
            </a:r>
          </a:p>
          <a:p>
            <a:pPr>
              <a:lnSpc>
                <a:spcPct val="80000"/>
              </a:lnSpc>
            </a:pPr>
            <a:r>
              <a:rPr lang="en-US" altLang="en-US" sz="2800">
                <a:solidFill>
                  <a:schemeClr val="tx2"/>
                </a:solidFill>
              </a:rPr>
              <a:t>Fewer assumptions, little model dependence:</a:t>
            </a:r>
          </a:p>
          <a:p>
            <a:pPr lvl="1">
              <a:lnSpc>
                <a:spcPct val="80000"/>
              </a:lnSpc>
            </a:pPr>
            <a:r>
              <a:rPr lang="en-US" altLang="en-US" sz="2400"/>
              <a:t>Proper motions/radial velocities of stars and megamasers (Sgr A*, NGC 4258)</a:t>
            </a:r>
          </a:p>
          <a:p>
            <a:pPr>
              <a:lnSpc>
                <a:spcPct val="80000"/>
              </a:lnSpc>
            </a:pPr>
            <a:r>
              <a:rPr lang="en-US" altLang="en-US" sz="2800">
                <a:solidFill>
                  <a:schemeClr val="tx2"/>
                </a:solidFill>
              </a:rPr>
              <a:t>More assumptions, more model dependence:</a:t>
            </a:r>
          </a:p>
          <a:p>
            <a:pPr lvl="1">
              <a:lnSpc>
                <a:spcPct val="80000"/>
              </a:lnSpc>
            </a:pPr>
            <a:r>
              <a:rPr lang="en-US" altLang="en-US" sz="2400"/>
              <a:t>Stellar dynamics, gas dynamics, reverberation mapping</a:t>
            </a:r>
          </a:p>
          <a:p>
            <a:pPr lvl="2">
              <a:lnSpc>
                <a:spcPct val="80000"/>
              </a:lnSpc>
            </a:pPr>
            <a:r>
              <a:rPr lang="en-US" altLang="en-US" sz="2000"/>
              <a:t>Since the reverberation mass scale currently depends on other “primary direct” methods for a zero point, it is technically a “secondary method” though it is a “direct method.”</a:t>
            </a:r>
          </a:p>
          <a:p>
            <a:pPr lvl="2">
              <a:lnSpc>
                <a:spcPct val="80000"/>
              </a:lnSpc>
            </a:pPr>
            <a:endParaRPr lang="en-US" altLang="en-US" sz="2000"/>
          </a:p>
          <a:p>
            <a:pPr lvl="1">
              <a:lnSpc>
                <a:spcPct val="80000"/>
              </a:lnSpc>
            </a:pPr>
            <a:endParaRPr lang="en-US" altLang="en-US" sz="2400"/>
          </a:p>
          <a:p>
            <a:pPr>
              <a:lnSpc>
                <a:spcPct val="80000"/>
              </a:lnSpc>
            </a:pPr>
            <a:endParaRPr lang="en-US" altLang="en-US" sz="2800"/>
          </a:p>
        </p:txBody>
      </p:sp>
    </p:spTree>
    <p:extLst>
      <p:ext uri="{BB962C8B-B14F-4D97-AF65-F5344CB8AC3E}">
        <p14:creationId xmlns:p14="http://schemas.microsoft.com/office/powerpoint/2010/main" val="304359354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7DC95-2767-4375-A837-0C5FA59422DE}" type="slidenum">
              <a:rPr lang="en-US" altLang="en-US">
                <a:solidFill>
                  <a:srgbClr val="FFFFFF"/>
                </a:solidFill>
              </a:rPr>
              <a:pPr/>
              <a:t>28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2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Center of the Milky Way</a:t>
            </a:r>
          </a:p>
        </p:txBody>
      </p:sp>
      <p:sp>
        <p:nvSpPr>
          <p:cNvPr id="72089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/>
              <a:t>Infrared observations of stars suggested a dark massive object.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Mid-80s: radial velocities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90s: add proper motions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Sgr A* BH mass of 3.6 </a:t>
            </a:r>
            <a:r>
              <a:rPr lang="en-US" altLang="en-US" sz="2400">
                <a:sym typeface="Symbol" panose="05050102010706020507" pitchFamily="18" charset="2"/>
              </a:rPr>
              <a:t>10</a:t>
            </a:r>
            <a:r>
              <a:rPr lang="en-US" altLang="en-US" sz="2400" baseline="30000">
                <a:sym typeface="Symbol" panose="05050102010706020507" pitchFamily="18" charset="2"/>
              </a:rPr>
              <a:t>6</a:t>
            </a:r>
            <a:r>
              <a:rPr lang="en-US" altLang="en-US" sz="2400">
                <a:sym typeface="Symbol" panose="05050102010706020507" pitchFamily="18" charset="2"/>
              </a:rPr>
              <a:t> </a:t>
            </a:r>
            <a:r>
              <a:rPr lang="en-US" altLang="en-US" sz="2400" i="1">
                <a:sym typeface="Symbol" panose="05050102010706020507" pitchFamily="18" charset="2"/>
              </a:rPr>
              <a:t>M</a:t>
            </a:r>
            <a:r>
              <a:rPr lang="en-US" altLang="en-US" sz="2400" baseline="-25000">
                <a:sym typeface="Wingdings" panose="05000000000000000000" pitchFamily="2" charset="2"/>
              </a:rPr>
              <a:t>.</a:t>
            </a:r>
          </a:p>
        </p:txBody>
      </p:sp>
      <p:pic>
        <p:nvPicPr>
          <p:cNvPr id="720900" name="Picture 4" descr="movie2003"/>
          <p:cNvPicPr>
            <a:picLocks noChangeAspect="1" noChangeArrowheads="1" noCro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1600" y="2133600"/>
            <a:ext cx="3429000" cy="3429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20901" name="Rectangle 5"/>
          <p:cNvSpPr>
            <a:spLocks noChangeArrowheads="1"/>
          </p:cNvSpPr>
          <p:nvPr/>
        </p:nvSpPr>
        <p:spPr bwMode="auto">
          <a:xfrm>
            <a:off x="5181600" y="5638800"/>
            <a:ext cx="3536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99CCFF"/>
                </a:solidFill>
                <a:sym typeface="Symbol" panose="05050102010706020507" pitchFamily="18" charset="2"/>
              </a:rPr>
              <a:t>Genzel group at MPE Garching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99CCFF"/>
                </a:solidFill>
                <a:sym typeface="Symbol" panose="05050102010706020507" pitchFamily="18" charset="2"/>
              </a:rPr>
              <a:t>Ghez group at UCLA</a:t>
            </a:r>
          </a:p>
        </p:txBody>
      </p:sp>
    </p:spTree>
    <p:extLst>
      <p:ext uri="{BB962C8B-B14F-4D97-AF65-F5344CB8AC3E}">
        <p14:creationId xmlns:p14="http://schemas.microsoft.com/office/powerpoint/2010/main" val="420771357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CAB46-04B2-4084-B1A6-386CBF8336FC}" type="slidenum">
              <a:rPr lang="en-US" altLang="en-US">
                <a:solidFill>
                  <a:srgbClr val="FFFFFF"/>
                </a:solidFill>
              </a:rPr>
              <a:pPr/>
              <a:t>29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2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609600"/>
            <a:ext cx="4495800" cy="1143000"/>
          </a:xfrm>
        </p:spPr>
        <p:txBody>
          <a:bodyPr/>
          <a:lstStyle/>
          <a:p>
            <a:r>
              <a:rPr lang="en-US" altLang="en-US" sz="3200"/>
              <a:t>Observing Supermassive Black Holes</a:t>
            </a:r>
          </a:p>
        </p:txBody>
      </p:sp>
      <p:sp>
        <p:nvSpPr>
          <p:cNvPr id="7219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3657600" cy="4495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/>
              <a:t>The first reliable measurement of a supermassive black hole mass in an AGN </a:t>
            </a:r>
            <a:r>
              <a:rPr lang="en-US" altLang="en-US" sz="2000" b="1">
                <a:solidFill>
                  <a:srgbClr val="99CCFF"/>
                </a:solidFill>
              </a:rPr>
              <a:t>Miyoshi et al. (1995)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Detection of H</a:t>
            </a:r>
            <a:r>
              <a:rPr lang="en-US" altLang="en-US" sz="2400" baseline="-25000"/>
              <a:t>2</a:t>
            </a:r>
            <a:r>
              <a:rPr lang="en-US" altLang="en-US" sz="2400"/>
              <a:t>0 maser sources orbiting a BH of mass 3.78 </a:t>
            </a:r>
            <a:r>
              <a:rPr lang="en-US" altLang="en-US" sz="2400">
                <a:sym typeface="Symbol" panose="05050102010706020507" pitchFamily="18" charset="2"/>
              </a:rPr>
              <a:t>10</a:t>
            </a:r>
            <a:r>
              <a:rPr lang="en-US" altLang="en-US" sz="2400" baseline="30000">
                <a:sym typeface="Symbol" panose="05050102010706020507" pitchFamily="18" charset="2"/>
              </a:rPr>
              <a:t>7</a:t>
            </a:r>
            <a:r>
              <a:rPr lang="en-US" altLang="en-US" sz="2400">
                <a:sym typeface="Symbol" panose="05050102010706020507" pitchFamily="18" charset="2"/>
              </a:rPr>
              <a:t> </a:t>
            </a:r>
            <a:r>
              <a:rPr lang="en-US" altLang="en-US" sz="2400" i="1">
                <a:sym typeface="Symbol" panose="05050102010706020507" pitchFamily="18" charset="2"/>
              </a:rPr>
              <a:t>M</a:t>
            </a:r>
            <a:r>
              <a:rPr lang="en-US" altLang="en-US" sz="2400" baseline="-25000">
                <a:sym typeface="Wingdings" panose="05000000000000000000" pitchFamily="2" charset="2"/>
              </a:rPr>
              <a:t></a:t>
            </a:r>
            <a:r>
              <a:rPr lang="en-US" altLang="en-US" sz="2400">
                <a:sym typeface="Wingdings" panose="05000000000000000000" pitchFamily="2" charset="2"/>
              </a:rPr>
              <a:t>.</a:t>
            </a:r>
          </a:p>
          <a:p>
            <a:pPr lvl="1">
              <a:lnSpc>
                <a:spcPct val="90000"/>
              </a:lnSpc>
            </a:pPr>
            <a:r>
              <a:rPr lang="en-US" altLang="en-US" sz="2000">
                <a:sym typeface="Wingdings" panose="05000000000000000000" pitchFamily="2" charset="2"/>
              </a:rPr>
              <a:t>Requires special geometry, so only a handful of BH masses measured this way.</a:t>
            </a:r>
          </a:p>
          <a:p>
            <a:pPr>
              <a:lnSpc>
                <a:spcPct val="90000"/>
              </a:lnSpc>
            </a:pPr>
            <a:endParaRPr lang="en-US" altLang="en-US" sz="2400"/>
          </a:p>
        </p:txBody>
      </p:sp>
      <p:pic>
        <p:nvPicPr>
          <p:cNvPr id="721924" name="Picture 4" descr="ngc4258"/>
          <p:cNvPicPr>
            <a:picLocks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06963" y="304800"/>
            <a:ext cx="4237037" cy="5486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051042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61" y="-13854"/>
            <a:ext cx="93744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8998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/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6D583-7BCF-468D-8D25-3D4AE6A612FA}" type="slidenum">
              <a:rPr lang="en-US" altLang="en-US" smtClean="0">
                <a:solidFill>
                  <a:srgbClr val="FFFFFF"/>
                </a:solidFill>
              </a:rPr>
              <a:pPr/>
              <a:t>30</a:t>
            </a:fld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16540" cy="682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02661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4907F-6FEC-47C9-A032-A63C1D8EB3E0}" type="slidenum">
              <a:rPr lang="en-US" altLang="en-US">
                <a:solidFill>
                  <a:srgbClr val="FFFFFF"/>
                </a:solidFill>
              </a:rPr>
              <a:pPr/>
              <a:t>31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4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81000"/>
            <a:ext cx="3657600" cy="1143000"/>
          </a:xfrm>
        </p:spPr>
        <p:txBody>
          <a:bodyPr/>
          <a:lstStyle/>
          <a:p>
            <a:r>
              <a:rPr lang="en-US" altLang="en-US" sz="3600"/>
              <a:t>Virial Estimators for AGNs</a:t>
            </a:r>
            <a:endParaRPr lang="en-US" altLang="en-US"/>
          </a:p>
        </p:txBody>
      </p:sp>
      <p:grpSp>
        <p:nvGrpSpPr>
          <p:cNvPr id="643075" name="Group 3"/>
          <p:cNvGrpSpPr>
            <a:grpSpLocks/>
          </p:cNvGrpSpPr>
          <p:nvPr/>
        </p:nvGrpSpPr>
        <p:grpSpPr bwMode="auto">
          <a:xfrm>
            <a:off x="304800" y="1600200"/>
            <a:ext cx="4724400" cy="3886200"/>
            <a:chOff x="144" y="1248"/>
            <a:chExt cx="2976" cy="2448"/>
          </a:xfrm>
        </p:grpSpPr>
        <p:sp>
          <p:nvSpPr>
            <p:cNvPr id="643076" name="Rectangle 4"/>
            <p:cNvSpPr>
              <a:spLocks noChangeArrowheads="1"/>
            </p:cNvSpPr>
            <p:nvPr/>
          </p:nvSpPr>
          <p:spPr bwMode="auto">
            <a:xfrm>
              <a:off x="144" y="1248"/>
              <a:ext cx="2976" cy="2448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graphicFrame>
          <p:nvGraphicFramePr>
            <p:cNvPr id="643077" name="Object 5"/>
            <p:cNvGraphicFramePr>
              <a:graphicFrameLocks noChangeAspect="1"/>
            </p:cNvGraphicFramePr>
            <p:nvPr/>
          </p:nvGraphicFramePr>
          <p:xfrm>
            <a:off x="191" y="1355"/>
            <a:ext cx="2929" cy="17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72" name="Document" r:id="rId3" imgW="7075080" imgH="3922920" progId="Word.Document.8">
                    <p:embed/>
                  </p:oleObj>
                </mc:Choice>
                <mc:Fallback>
                  <p:oleObj name="Document" r:id="rId3" imgW="7075080" imgH="3922920" progId="Word.Documen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1" y="1355"/>
                          <a:ext cx="2929" cy="175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43078" name="Object 6"/>
            <p:cNvGraphicFramePr>
              <a:graphicFrameLocks noChangeAspect="1"/>
            </p:cNvGraphicFramePr>
            <p:nvPr/>
          </p:nvGraphicFramePr>
          <p:xfrm>
            <a:off x="2844" y="2812"/>
            <a:ext cx="71" cy="1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73" name="Equation" r:id="rId5" imgW="114120" imgH="215640" progId="Equation.3">
                    <p:embed/>
                  </p:oleObj>
                </mc:Choice>
                <mc:Fallback>
                  <p:oleObj name="Equation" r:id="rId5" imgW="11412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44" y="2812"/>
                          <a:ext cx="71" cy="13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43079" name="Text Box 7"/>
            <p:cNvSpPr txBox="1">
              <a:spLocks noChangeArrowheads="1"/>
            </p:cNvSpPr>
            <p:nvPr/>
          </p:nvSpPr>
          <p:spPr bwMode="auto">
            <a:xfrm>
              <a:off x="192" y="3072"/>
              <a:ext cx="2784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000000"/>
                  </a:solidFill>
                </a:rPr>
                <a:t>In units of the Schwarzschild radius 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 i="1">
                  <a:solidFill>
                    <a:srgbClr val="000000"/>
                  </a:solidFill>
                </a:rPr>
                <a:t>R</a:t>
              </a:r>
              <a:r>
                <a:rPr lang="en-US" altLang="en-US" sz="2000" baseline="-25000">
                  <a:solidFill>
                    <a:srgbClr val="000000"/>
                  </a:solidFill>
                </a:rPr>
                <a:t>S</a:t>
              </a:r>
              <a:r>
                <a:rPr lang="en-US" altLang="en-US" sz="2000">
                  <a:solidFill>
                    <a:srgbClr val="000000"/>
                  </a:solidFill>
                </a:rPr>
                <a:t> = 2</a:t>
              </a:r>
              <a:r>
                <a:rPr lang="en-US" altLang="en-US" sz="2000" i="1">
                  <a:solidFill>
                    <a:srgbClr val="000000"/>
                  </a:solidFill>
                </a:rPr>
                <a:t>GM</a:t>
              </a:r>
              <a:r>
                <a:rPr lang="en-US" altLang="en-US" sz="2000">
                  <a:solidFill>
                    <a:srgbClr val="000000"/>
                  </a:solidFill>
                </a:rPr>
                <a:t>/</a:t>
              </a:r>
              <a:r>
                <a:rPr lang="en-US" altLang="en-US" sz="2000" i="1">
                  <a:solidFill>
                    <a:srgbClr val="000000"/>
                  </a:solidFill>
                </a:rPr>
                <a:t>c</a:t>
              </a:r>
              <a:r>
                <a:rPr lang="en-US" altLang="en-US" sz="2000" baseline="30000">
                  <a:solidFill>
                    <a:srgbClr val="000000"/>
                  </a:solidFill>
                </a:rPr>
                <a:t>2 </a:t>
              </a:r>
              <a:r>
                <a:rPr lang="en-US" altLang="en-US" sz="2000">
                  <a:solidFill>
                    <a:srgbClr val="000000"/>
                  </a:solidFill>
                </a:rPr>
                <a:t>= 3 × 10</a:t>
              </a:r>
              <a:r>
                <a:rPr lang="en-US" altLang="en-US" sz="2000" baseline="30000">
                  <a:solidFill>
                    <a:srgbClr val="000000"/>
                  </a:solidFill>
                </a:rPr>
                <a:t>13</a:t>
              </a:r>
              <a:r>
                <a:rPr lang="en-US" altLang="en-US" sz="2000">
                  <a:solidFill>
                    <a:srgbClr val="000000"/>
                  </a:solidFill>
                </a:rPr>
                <a:t> </a:t>
              </a:r>
              <a:r>
                <a:rPr lang="en-US" altLang="en-US" sz="2000" i="1">
                  <a:solidFill>
                    <a:srgbClr val="000000"/>
                  </a:solidFill>
                </a:rPr>
                <a:t>M</a:t>
              </a:r>
              <a:r>
                <a:rPr lang="en-US" altLang="en-US" sz="2000" baseline="-25000">
                  <a:solidFill>
                    <a:srgbClr val="000000"/>
                  </a:solidFill>
                </a:rPr>
                <a:t>8</a:t>
              </a:r>
              <a:r>
                <a:rPr lang="en-US" altLang="en-US" sz="2000">
                  <a:solidFill>
                    <a:srgbClr val="000000"/>
                  </a:solidFill>
                </a:rPr>
                <a:t> cm</a:t>
              </a:r>
              <a:r>
                <a:rPr lang="en-US" altLang="en-US" sz="2000" baseline="30000">
                  <a:solidFill>
                    <a:srgbClr val="000000"/>
                  </a:solidFill>
                </a:rPr>
                <a:t> </a:t>
              </a:r>
              <a:r>
                <a:rPr lang="en-US" altLang="en-US">
                  <a:solidFill>
                    <a:srgbClr val="000000"/>
                  </a:solidFill>
                </a:rPr>
                <a:t>.</a:t>
              </a:r>
            </a:p>
          </p:txBody>
        </p:sp>
      </p:grpSp>
      <p:sp>
        <p:nvSpPr>
          <p:cNvPr id="643080" name="Text Box 8"/>
          <p:cNvSpPr txBox="1">
            <a:spLocks noChangeArrowheads="1"/>
          </p:cNvSpPr>
          <p:nvPr/>
        </p:nvSpPr>
        <p:spPr bwMode="auto">
          <a:xfrm>
            <a:off x="5410200" y="457200"/>
            <a:ext cx="3733800" cy="502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FFFF"/>
                </a:solidFill>
              </a:rPr>
              <a:t>Mass estimates from the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FFFF"/>
                </a:solidFill>
              </a:rPr>
              <a:t>virial theorem: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FFFFFF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i="1">
                <a:solidFill>
                  <a:srgbClr val="FFFF00"/>
                </a:solidFill>
              </a:rPr>
              <a:t>M</a:t>
            </a:r>
            <a:r>
              <a:rPr lang="en-US" altLang="en-US" sz="3600">
                <a:solidFill>
                  <a:srgbClr val="FFFF00"/>
                </a:solidFill>
              </a:rPr>
              <a:t> = </a:t>
            </a:r>
            <a:r>
              <a:rPr lang="en-US" altLang="en-US" sz="3600" i="1">
                <a:solidFill>
                  <a:srgbClr val="FFFF00"/>
                </a:solidFill>
              </a:rPr>
              <a:t>f </a:t>
            </a:r>
            <a:r>
              <a:rPr lang="en-US" altLang="en-US" sz="3600">
                <a:solidFill>
                  <a:srgbClr val="FFFF00"/>
                </a:solidFill>
              </a:rPr>
              <a:t>(</a:t>
            </a:r>
            <a:r>
              <a:rPr lang="en-US" altLang="en-US" sz="3600" i="1">
                <a:solidFill>
                  <a:srgbClr val="FFFF00"/>
                </a:solidFill>
              </a:rPr>
              <a:t>r</a:t>
            </a:r>
            <a:r>
              <a:rPr lang="en-US" altLang="en-US" sz="3600">
                <a:solidFill>
                  <a:srgbClr val="FFFF00"/>
                </a:solidFill>
              </a:rPr>
              <a:t> </a:t>
            </a:r>
            <a:r>
              <a:rPr lang="en-US" altLang="en-US" sz="3600">
                <a:solidFill>
                  <a:srgbClr val="FFFF00"/>
                </a:solidFill>
                <a:sym typeface="Symbol" panose="05050102010706020507" pitchFamily="18" charset="2"/>
              </a:rPr>
              <a:t></a:t>
            </a:r>
            <a:r>
              <a:rPr lang="en-US" altLang="en-US" sz="3600" i="1">
                <a:solidFill>
                  <a:srgbClr val="FFFF00"/>
                </a:solidFill>
                <a:sym typeface="Symbol" panose="05050102010706020507" pitchFamily="18" charset="2"/>
              </a:rPr>
              <a:t>V </a:t>
            </a:r>
            <a:r>
              <a:rPr lang="en-US" altLang="en-US" sz="3600" baseline="30000">
                <a:solidFill>
                  <a:srgbClr val="FFFF00"/>
                </a:solidFill>
                <a:sym typeface="Symbol" panose="05050102010706020507" pitchFamily="18" charset="2"/>
              </a:rPr>
              <a:t>2</a:t>
            </a:r>
            <a:r>
              <a:rPr lang="en-US" altLang="en-US" sz="3600">
                <a:solidFill>
                  <a:srgbClr val="FFFF00"/>
                </a:solidFill>
              </a:rPr>
              <a:t> /</a:t>
            </a:r>
            <a:r>
              <a:rPr lang="en-US" altLang="en-US" sz="3600" i="1">
                <a:solidFill>
                  <a:srgbClr val="FFFF00"/>
                </a:solidFill>
              </a:rPr>
              <a:t>G</a:t>
            </a:r>
            <a:r>
              <a:rPr lang="en-US" altLang="en-US" sz="3600">
                <a:solidFill>
                  <a:srgbClr val="FFFF00"/>
                </a:solidFill>
              </a:rPr>
              <a:t>)</a:t>
            </a:r>
            <a:endParaRPr lang="en-US" altLang="en-US" sz="2400" i="1">
              <a:solidFill>
                <a:srgbClr val="FFFF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FFFF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FFFF"/>
                </a:solidFill>
              </a:rPr>
              <a:t>where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i="1">
                <a:solidFill>
                  <a:srgbClr val="FFFF00"/>
                </a:solidFill>
              </a:rPr>
              <a:t>r</a:t>
            </a:r>
            <a:r>
              <a:rPr lang="en-US" altLang="en-US" sz="2400">
                <a:solidFill>
                  <a:srgbClr val="FFFFFF"/>
                </a:solidFill>
              </a:rPr>
              <a:t>    = scale length of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FFFF"/>
                </a:solidFill>
              </a:rPr>
              <a:t>         region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FF00"/>
                </a:solidFill>
                <a:sym typeface="Symbol" panose="05050102010706020507" pitchFamily="18" charset="2"/>
              </a:rPr>
              <a:t></a:t>
            </a:r>
            <a:r>
              <a:rPr lang="en-US" altLang="en-US" sz="2400" i="1">
                <a:solidFill>
                  <a:srgbClr val="FFFF00"/>
                </a:solidFill>
                <a:sym typeface="Symbol" panose="05050102010706020507" pitchFamily="18" charset="2"/>
              </a:rPr>
              <a:t>V</a:t>
            </a:r>
            <a:r>
              <a:rPr lang="en-US" altLang="en-US" sz="2400" baseline="30000">
                <a:solidFill>
                  <a:srgbClr val="FFFFFF"/>
                </a:solidFill>
                <a:sym typeface="Symbol" panose="05050102010706020507" pitchFamily="18" charset="2"/>
              </a:rPr>
              <a:t> </a:t>
            </a:r>
            <a:r>
              <a:rPr lang="en-US" altLang="en-US" sz="2400">
                <a:solidFill>
                  <a:srgbClr val="FFFFFF"/>
                </a:solidFill>
                <a:sym typeface="Symbol" panose="05050102010706020507" pitchFamily="18" charset="2"/>
              </a:rPr>
              <a:t>=</a:t>
            </a:r>
            <a:r>
              <a:rPr lang="en-US" altLang="en-US" sz="2400" baseline="30000">
                <a:solidFill>
                  <a:srgbClr val="FFFFFF"/>
                </a:solidFill>
                <a:sym typeface="Symbol" panose="05050102010706020507" pitchFamily="18" charset="2"/>
              </a:rPr>
              <a:t> </a:t>
            </a:r>
            <a:r>
              <a:rPr lang="en-US" altLang="en-US" sz="2400">
                <a:solidFill>
                  <a:srgbClr val="FFFFFF"/>
                </a:solidFill>
                <a:sym typeface="Symbol" panose="05050102010706020507" pitchFamily="18" charset="2"/>
              </a:rPr>
              <a:t>velocity dispersion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i="1">
                <a:solidFill>
                  <a:srgbClr val="FFFF00"/>
                </a:solidFill>
                <a:sym typeface="Symbol" panose="05050102010706020507" pitchFamily="18" charset="2"/>
              </a:rPr>
              <a:t>f</a:t>
            </a:r>
            <a:r>
              <a:rPr lang="en-US" altLang="en-US" sz="2400">
                <a:solidFill>
                  <a:srgbClr val="FFFFFF"/>
                </a:solidFill>
                <a:sym typeface="Symbol" panose="05050102010706020507" pitchFamily="18" charset="2"/>
              </a:rPr>
              <a:t>    = a factor of order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FFFF"/>
                </a:solidFill>
                <a:sym typeface="Symbol" panose="05050102010706020507" pitchFamily="18" charset="2"/>
              </a:rPr>
              <a:t>         unity, depends on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FFFF"/>
                </a:solidFill>
                <a:sym typeface="Symbol" panose="05050102010706020507" pitchFamily="18" charset="2"/>
              </a:rPr>
              <a:t>         details of geometry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FFFF"/>
                </a:solidFill>
                <a:sym typeface="Symbol" panose="05050102010706020507" pitchFamily="18" charset="2"/>
              </a:rPr>
              <a:t>         and kinematics</a:t>
            </a:r>
            <a:endParaRPr lang="en-US" altLang="en-US" sz="2400" baseline="30000">
              <a:solidFill>
                <a:srgbClr val="FFFFFF"/>
              </a:solidFill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98486950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11BF3-2FC4-4755-859B-F63ED51E43C4}" type="slidenum">
              <a:rPr lang="en-US" altLang="en-US">
                <a:solidFill>
                  <a:srgbClr val="FFFFFF"/>
                </a:solidFill>
              </a:rPr>
              <a:pPr/>
              <a:t>32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0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US" altLang="en-US"/>
              <a:t>Reverberation Mapping</a:t>
            </a:r>
          </a:p>
        </p:txBody>
      </p:sp>
      <p:pic>
        <p:nvPicPr>
          <p:cNvPr id="707588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914400"/>
            <a:ext cx="8610600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38100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707589" name="Text Box 5"/>
          <p:cNvSpPr txBox="1">
            <a:spLocks noChangeArrowheads="1"/>
          </p:cNvSpPr>
          <p:nvPr/>
        </p:nvSpPr>
        <p:spPr bwMode="auto">
          <a:xfrm>
            <a:off x="3722688" y="6400800"/>
            <a:ext cx="4570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99CCFF"/>
                </a:solidFill>
              </a:rPr>
              <a:t>Grier et al. 2012a, ApJ, 744, L4</a:t>
            </a:r>
          </a:p>
        </p:txBody>
      </p:sp>
      <p:sp>
        <p:nvSpPr>
          <p:cNvPr id="707590" name="Text Box 6"/>
          <p:cNvSpPr txBox="1">
            <a:spLocks noChangeArrowheads="1"/>
          </p:cNvSpPr>
          <p:nvPr/>
        </p:nvSpPr>
        <p:spPr bwMode="auto">
          <a:xfrm>
            <a:off x="542925" y="5145088"/>
            <a:ext cx="8561388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FFFF"/>
                </a:solidFill>
              </a:rPr>
              <a:t>Emission line variations follow those in continuum with a small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FFFF"/>
                </a:solidFill>
              </a:rPr>
              <a:t>time delay (14 days here) due to light-travel time across the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FFFF"/>
                </a:solidFill>
              </a:rPr>
              <a:t>line emitting region.</a:t>
            </a:r>
          </a:p>
        </p:txBody>
      </p:sp>
    </p:spTree>
    <p:extLst>
      <p:ext uri="{BB962C8B-B14F-4D97-AF65-F5344CB8AC3E}">
        <p14:creationId xmlns:p14="http://schemas.microsoft.com/office/powerpoint/2010/main" val="289547851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0B1B3-62E0-4A12-BA1E-DB0DC2EA0FA8}" type="slidenum">
              <a:rPr lang="en-US" altLang="en-US">
                <a:solidFill>
                  <a:srgbClr val="FFFFFF"/>
                </a:solidFill>
              </a:rPr>
              <a:pPr/>
              <a:t>33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1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r>
              <a:rPr lang="en-US" altLang="en-US"/>
              <a:t>Velocity-Delay Map</a:t>
            </a:r>
          </a:p>
        </p:txBody>
      </p:sp>
      <p:pic>
        <p:nvPicPr>
          <p:cNvPr id="711683" name="delaymap.avi">
            <a:hlinkClick r:id="" action="ppaction://media"/>
          </p:cNvPr>
          <p:cNvPicPr>
            <a:picLocks noRot="1" noChangeAspect="1" noChangeArrowheads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1981200"/>
            <a:ext cx="5486400" cy="4114800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1684" name="Text Box 4"/>
          <p:cNvSpPr txBox="1">
            <a:spLocks noChangeArrowheads="1"/>
          </p:cNvSpPr>
          <p:nvPr/>
        </p:nvSpPr>
        <p:spPr bwMode="auto">
          <a:xfrm>
            <a:off x="3124200" y="1295400"/>
            <a:ext cx="1543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FFFF"/>
                </a:solidFill>
                <a:sym typeface="Symbol" panose="05050102010706020507" pitchFamily="18" charset="2"/>
              </a:rPr>
              <a:t>Configuration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FFFF"/>
                </a:solidFill>
                <a:sym typeface="Symbol" panose="05050102010706020507" pitchFamily="18" charset="2"/>
              </a:rPr>
              <a:t>space</a:t>
            </a:r>
          </a:p>
        </p:txBody>
      </p:sp>
      <p:sp>
        <p:nvSpPr>
          <p:cNvPr id="711685" name="Text Box 5"/>
          <p:cNvSpPr txBox="1">
            <a:spLocks noChangeArrowheads="1"/>
          </p:cNvSpPr>
          <p:nvPr/>
        </p:nvSpPr>
        <p:spPr bwMode="auto">
          <a:xfrm>
            <a:off x="5273675" y="1295400"/>
            <a:ext cx="1644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FFFF"/>
                </a:solidFill>
                <a:sym typeface="Symbol" panose="05050102010706020507" pitchFamily="18" charset="2"/>
              </a:rPr>
              <a:t>Velocity-Delay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FFFF"/>
                </a:solidFill>
                <a:sym typeface="Symbol" panose="05050102010706020507" pitchFamily="18" charset="2"/>
              </a:rPr>
              <a:t>space</a:t>
            </a:r>
          </a:p>
        </p:txBody>
      </p:sp>
      <p:sp>
        <p:nvSpPr>
          <p:cNvPr id="711686" name="Rectangle 6"/>
          <p:cNvSpPr>
            <a:spLocks noChangeArrowheads="1"/>
          </p:cNvSpPr>
          <p:nvPr/>
        </p:nvSpPr>
        <p:spPr bwMode="auto">
          <a:xfrm>
            <a:off x="838200" y="4114800"/>
            <a:ext cx="1524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grpSp>
        <p:nvGrpSpPr>
          <p:cNvPr id="711687" name="Group 7"/>
          <p:cNvGrpSpPr>
            <a:grpSpLocks/>
          </p:cNvGrpSpPr>
          <p:nvPr/>
        </p:nvGrpSpPr>
        <p:grpSpPr bwMode="auto">
          <a:xfrm>
            <a:off x="0" y="3581400"/>
            <a:ext cx="1676400" cy="533400"/>
            <a:chOff x="480" y="2304"/>
            <a:chExt cx="1056" cy="336"/>
          </a:xfrm>
        </p:grpSpPr>
        <p:sp>
          <p:nvSpPr>
            <p:cNvPr id="711688" name="Rectangle 8"/>
            <p:cNvSpPr>
              <a:spLocks noChangeArrowheads="1"/>
            </p:cNvSpPr>
            <p:nvPr/>
          </p:nvSpPr>
          <p:spPr bwMode="auto">
            <a:xfrm>
              <a:off x="480" y="2304"/>
              <a:ext cx="1056" cy="336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711689" name="Text Box 9"/>
            <p:cNvSpPr txBox="1">
              <a:spLocks noChangeArrowheads="1"/>
            </p:cNvSpPr>
            <p:nvPr/>
          </p:nvSpPr>
          <p:spPr bwMode="auto">
            <a:xfrm>
              <a:off x="528" y="2352"/>
              <a:ext cx="92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FF"/>
                  </a:solidFill>
                  <a:sym typeface="Symbol" panose="05050102010706020507" pitchFamily="18" charset="2"/>
                </a:rPr>
                <a:t>To observer</a:t>
              </a:r>
              <a:r>
                <a:rPr lang="en-US" altLang="en-US">
                  <a:solidFill>
                    <a:srgbClr val="FFFFFF"/>
                  </a:solidFill>
                  <a:sym typeface="Symbol" panose="05050102010706020507" pitchFamily="18" charset="2"/>
                </a:rPr>
                <a:t> </a:t>
              </a:r>
            </a:p>
          </p:txBody>
        </p:sp>
      </p:grpSp>
      <p:sp>
        <p:nvSpPr>
          <p:cNvPr id="711690" name="Rectangle 10"/>
          <p:cNvSpPr>
            <a:spLocks noChangeArrowheads="1"/>
          </p:cNvSpPr>
          <p:nvPr/>
        </p:nvSpPr>
        <p:spPr bwMode="auto">
          <a:xfrm>
            <a:off x="7391400" y="3810000"/>
            <a:ext cx="1301750" cy="366713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FF"/>
                </a:solidFill>
                <a:sym typeface="Symbol" panose="05050102010706020507" pitchFamily="18" charset="2"/>
              </a:rPr>
              <a:t>Time delay</a:t>
            </a:r>
          </a:p>
        </p:txBody>
      </p:sp>
      <p:grpSp>
        <p:nvGrpSpPr>
          <p:cNvPr id="711691" name="Group 11"/>
          <p:cNvGrpSpPr>
            <a:grpSpLocks/>
          </p:cNvGrpSpPr>
          <p:nvPr/>
        </p:nvGrpSpPr>
        <p:grpSpPr bwMode="auto">
          <a:xfrm>
            <a:off x="5181600" y="6248400"/>
            <a:ext cx="1981200" cy="609600"/>
            <a:chOff x="3264" y="3504"/>
            <a:chExt cx="1248" cy="384"/>
          </a:xfrm>
        </p:grpSpPr>
        <p:sp>
          <p:nvSpPr>
            <p:cNvPr id="711692" name="Rectangle 12"/>
            <p:cNvSpPr>
              <a:spLocks noChangeArrowheads="1"/>
            </p:cNvSpPr>
            <p:nvPr/>
          </p:nvSpPr>
          <p:spPr bwMode="auto">
            <a:xfrm>
              <a:off x="3264" y="3504"/>
              <a:ext cx="1248" cy="384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711693" name="Text Box 13"/>
            <p:cNvSpPr txBox="1">
              <a:spLocks noChangeArrowheads="1"/>
            </p:cNvSpPr>
            <p:nvPr/>
          </p:nvSpPr>
          <p:spPr bwMode="auto">
            <a:xfrm>
              <a:off x="3312" y="3552"/>
              <a:ext cx="11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FF"/>
                  </a:solidFill>
                  <a:sym typeface="Symbol" panose="05050102010706020507" pitchFamily="18" charset="2"/>
                </a:rPr>
                <a:t>Doppler velocity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385918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7116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1168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116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116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1683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B80F2-98C2-4D00-AB0B-7C1083A5141F}" type="slidenum">
              <a:rPr lang="en-US" altLang="en-US">
                <a:solidFill>
                  <a:srgbClr val="FFFFFF"/>
                </a:solidFill>
              </a:rPr>
              <a:pPr/>
              <a:t>34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1270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828800"/>
            <a:ext cx="4343400" cy="4800600"/>
          </a:xfrm>
        </p:spPr>
        <p:txBody>
          <a:bodyPr/>
          <a:lstStyle/>
          <a:p>
            <a:r>
              <a:rPr lang="en-US" altLang="en-US" sz="2400"/>
              <a:t>Clouds at intersection of isodelay surface and orbit have line-of-sight velocities </a:t>
            </a:r>
            <a:r>
              <a:rPr lang="en-US" altLang="en-US" sz="2400" i="1"/>
              <a:t>V</a:t>
            </a:r>
            <a:r>
              <a:rPr lang="en-US" altLang="en-US" sz="2400"/>
              <a:t> = ±</a:t>
            </a:r>
            <a:r>
              <a:rPr lang="en-US" altLang="en-US" sz="2400" i="1"/>
              <a:t>V</a:t>
            </a:r>
            <a:r>
              <a:rPr lang="en-US" altLang="en-US" sz="2400" baseline="-25000"/>
              <a:t>orb</a:t>
            </a:r>
            <a:r>
              <a:rPr lang="en-US" altLang="en-US" sz="2400"/>
              <a:t> sin</a:t>
            </a:r>
            <a:r>
              <a:rPr lang="en-US" altLang="en-US" sz="2400">
                <a:sym typeface="Symbol" panose="05050102010706020507" pitchFamily="18" charset="2"/>
              </a:rPr>
              <a:t>.</a:t>
            </a:r>
          </a:p>
          <a:p>
            <a:r>
              <a:rPr lang="en-US" altLang="en-US" sz="2400">
                <a:sym typeface="Symbol" panose="05050102010706020507" pitchFamily="18" charset="2"/>
              </a:rPr>
              <a:t>Response time is                  = (1 + cos )</a:t>
            </a:r>
            <a:r>
              <a:rPr lang="en-US" altLang="en-US" sz="2400" i="1">
                <a:sym typeface="Symbol" panose="05050102010706020507" pitchFamily="18" charset="2"/>
              </a:rPr>
              <a:t>r/c</a:t>
            </a:r>
            <a:endParaRPr lang="en-US" altLang="en-US" sz="2400">
              <a:sym typeface="Symbol" panose="05050102010706020507" pitchFamily="18" charset="2"/>
            </a:endParaRPr>
          </a:p>
          <a:p>
            <a:r>
              <a:rPr lang="en-US" altLang="en-US" sz="2400">
                <a:sym typeface="Symbol" panose="05050102010706020507" pitchFamily="18" charset="2"/>
              </a:rPr>
              <a:t>Circular orbit projects to an ellipse in the (</a:t>
            </a:r>
            <a:r>
              <a:rPr lang="en-US" altLang="en-US" sz="2400" i="1">
                <a:sym typeface="Symbol" panose="05050102010706020507" pitchFamily="18" charset="2"/>
              </a:rPr>
              <a:t>V</a:t>
            </a:r>
            <a:r>
              <a:rPr lang="en-US" altLang="en-US" sz="2400">
                <a:sym typeface="Symbol" panose="05050102010706020507" pitchFamily="18" charset="2"/>
              </a:rPr>
              <a:t>, ) plane.</a:t>
            </a:r>
          </a:p>
        </p:txBody>
      </p:sp>
      <p:pic>
        <p:nvPicPr>
          <p:cNvPr id="712707" name="Picture 3" descr="id1"/>
          <p:cNvPicPr>
            <a:picLocks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10138" y="533400"/>
            <a:ext cx="4233862" cy="5486400"/>
          </a:xfrm>
        </p:spPr>
      </p:pic>
      <p:sp>
        <p:nvSpPr>
          <p:cNvPr id="712708" name="Rectangle 4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4648200" cy="1143000"/>
          </a:xfrm>
        </p:spPr>
        <p:txBody>
          <a:bodyPr/>
          <a:lstStyle/>
          <a:p>
            <a:r>
              <a:rPr lang="en-US" altLang="en-US" sz="3600"/>
              <a:t>Velocity-Delay Map for an Edge-On Ring</a:t>
            </a:r>
          </a:p>
        </p:txBody>
      </p:sp>
      <p:pic>
        <p:nvPicPr>
          <p:cNvPr id="712709" name="Picture 5" descr="id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138" y="533400"/>
            <a:ext cx="4233862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2710" name="Picture 6" descr="id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138" y="533400"/>
            <a:ext cx="4233862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170075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94DA5-CCFC-495D-AE67-E286CB35AC63}" type="slidenum">
              <a:rPr lang="en-US" altLang="en-US">
                <a:solidFill>
                  <a:srgbClr val="FFFFFF"/>
                </a:solidFill>
              </a:rPr>
              <a:pPr/>
              <a:t>35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1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3962400" cy="533400"/>
          </a:xfrm>
        </p:spPr>
        <p:txBody>
          <a:bodyPr/>
          <a:lstStyle/>
          <a:p>
            <a:r>
              <a:rPr lang="en-US" altLang="en-US" sz="3600"/>
              <a:t>Thick Geometries</a:t>
            </a:r>
            <a:endParaRPr lang="en-US" altLang="en-US" sz="4800"/>
          </a:p>
        </p:txBody>
      </p:sp>
      <p:pic>
        <p:nvPicPr>
          <p:cNvPr id="713731" name="Picture 3" descr="twoshell"/>
          <p:cNvPicPr>
            <a:picLocks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51350" y="0"/>
            <a:ext cx="4692650" cy="6477000"/>
          </a:xfrm>
        </p:spPr>
      </p:pic>
      <p:sp>
        <p:nvSpPr>
          <p:cNvPr id="71373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219200"/>
            <a:ext cx="4419600" cy="4572000"/>
          </a:xfrm>
        </p:spPr>
        <p:txBody>
          <a:bodyPr/>
          <a:lstStyle/>
          <a:p>
            <a:r>
              <a:rPr lang="en-US" altLang="en-US" sz="2400"/>
              <a:t>Generalization to a disk or thick shell is trivial. </a:t>
            </a:r>
          </a:p>
          <a:p>
            <a:r>
              <a:rPr lang="en-US" altLang="en-US" sz="2400"/>
              <a:t>General result is illustrated with simple two ring system.</a:t>
            </a:r>
          </a:p>
          <a:p>
            <a:endParaRPr lang="en-US" altLang="en-US" sz="2400"/>
          </a:p>
        </p:txBody>
      </p:sp>
      <p:grpSp>
        <p:nvGrpSpPr>
          <p:cNvPr id="713733" name="Group 5"/>
          <p:cNvGrpSpPr>
            <a:grpSpLocks/>
          </p:cNvGrpSpPr>
          <p:nvPr/>
        </p:nvGrpSpPr>
        <p:grpSpPr bwMode="auto">
          <a:xfrm>
            <a:off x="533400" y="2971800"/>
            <a:ext cx="3276600" cy="3521075"/>
            <a:chOff x="336" y="1872"/>
            <a:chExt cx="2064" cy="2218"/>
          </a:xfrm>
        </p:grpSpPr>
        <p:pic>
          <p:nvPicPr>
            <p:cNvPr id="713734" name="Picture 6" descr="multishe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1872"/>
              <a:ext cx="2064" cy="19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3735" name="Text Box 7"/>
            <p:cNvSpPr txBox="1">
              <a:spLocks noChangeArrowheads="1"/>
            </p:cNvSpPr>
            <p:nvPr/>
          </p:nvSpPr>
          <p:spPr bwMode="auto">
            <a:xfrm>
              <a:off x="672" y="3840"/>
              <a:ext cx="169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 b="1">
                  <a:solidFill>
                    <a:srgbClr val="99CCFF"/>
                  </a:solidFill>
                  <a:latin typeface="Arial Unicode MS" panose="020B0604020202020204" pitchFamily="34" charset="-128"/>
                </a:rPr>
                <a:t>A multiple-ring system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405545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68B1F-FD45-4E8A-B955-E78B54663A04}" type="slidenum">
              <a:rPr lang="en-US" altLang="en-US">
                <a:solidFill>
                  <a:srgbClr val="000000"/>
                </a:solidFill>
              </a:rPr>
              <a:pPr/>
              <a:t>36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714754" name="Picture 2" descr="idba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7620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14755" name="Group 3"/>
          <p:cNvGrpSpPr>
            <a:grpSpLocks/>
          </p:cNvGrpSpPr>
          <p:nvPr/>
        </p:nvGrpSpPr>
        <p:grpSpPr bwMode="auto">
          <a:xfrm>
            <a:off x="4876800" y="1676400"/>
            <a:ext cx="1676400" cy="1752600"/>
            <a:chOff x="3072" y="1056"/>
            <a:chExt cx="1056" cy="1104"/>
          </a:xfrm>
        </p:grpSpPr>
        <p:sp>
          <p:nvSpPr>
            <p:cNvPr id="714756" name="Line 4"/>
            <p:cNvSpPr>
              <a:spLocks noChangeShapeType="1"/>
            </p:cNvSpPr>
            <p:nvPr/>
          </p:nvSpPr>
          <p:spPr bwMode="auto">
            <a:xfrm flipV="1">
              <a:off x="3600" y="1056"/>
              <a:ext cx="0" cy="1104"/>
            </a:xfrm>
            <a:prstGeom prst="line">
              <a:avLst/>
            </a:prstGeom>
            <a:noFill/>
            <a:ln w="412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714757" name="Line 5"/>
            <p:cNvSpPr>
              <a:spLocks noChangeShapeType="1"/>
            </p:cNvSpPr>
            <p:nvPr/>
          </p:nvSpPr>
          <p:spPr bwMode="auto">
            <a:xfrm flipV="1">
              <a:off x="3600" y="1584"/>
              <a:ext cx="384" cy="576"/>
            </a:xfrm>
            <a:prstGeom prst="line">
              <a:avLst/>
            </a:prstGeom>
            <a:noFill/>
            <a:ln w="412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714758" name="Line 6"/>
            <p:cNvSpPr>
              <a:spLocks noChangeShapeType="1"/>
            </p:cNvSpPr>
            <p:nvPr/>
          </p:nvSpPr>
          <p:spPr bwMode="auto">
            <a:xfrm flipV="1">
              <a:off x="3600" y="1824"/>
              <a:ext cx="480" cy="336"/>
            </a:xfrm>
            <a:prstGeom prst="line">
              <a:avLst/>
            </a:prstGeom>
            <a:noFill/>
            <a:ln w="412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714759" name="Line 7"/>
            <p:cNvSpPr>
              <a:spLocks noChangeShapeType="1"/>
            </p:cNvSpPr>
            <p:nvPr/>
          </p:nvSpPr>
          <p:spPr bwMode="auto">
            <a:xfrm flipH="1">
              <a:off x="3072" y="1056"/>
              <a:ext cx="528" cy="0"/>
            </a:xfrm>
            <a:prstGeom prst="line">
              <a:avLst/>
            </a:prstGeom>
            <a:noFill/>
            <a:ln w="412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714760" name="Line 8"/>
            <p:cNvSpPr>
              <a:spLocks noChangeShapeType="1"/>
            </p:cNvSpPr>
            <p:nvPr/>
          </p:nvSpPr>
          <p:spPr bwMode="auto">
            <a:xfrm flipH="1">
              <a:off x="3072" y="1584"/>
              <a:ext cx="912" cy="0"/>
            </a:xfrm>
            <a:prstGeom prst="line">
              <a:avLst/>
            </a:prstGeom>
            <a:noFill/>
            <a:ln w="412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714761" name="Line 9"/>
            <p:cNvSpPr>
              <a:spLocks noChangeShapeType="1"/>
            </p:cNvSpPr>
            <p:nvPr/>
          </p:nvSpPr>
          <p:spPr bwMode="auto">
            <a:xfrm flipH="1">
              <a:off x="3072" y="1824"/>
              <a:ext cx="1008" cy="0"/>
            </a:xfrm>
            <a:prstGeom prst="line">
              <a:avLst/>
            </a:prstGeom>
            <a:noFill/>
            <a:ln w="412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714762" name="Line 10"/>
            <p:cNvSpPr>
              <a:spLocks noChangeShapeType="1"/>
            </p:cNvSpPr>
            <p:nvPr/>
          </p:nvSpPr>
          <p:spPr bwMode="auto">
            <a:xfrm flipV="1">
              <a:off x="3600" y="1296"/>
              <a:ext cx="192" cy="816"/>
            </a:xfrm>
            <a:prstGeom prst="line">
              <a:avLst/>
            </a:prstGeom>
            <a:noFill/>
            <a:ln w="412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714763" name="Line 11"/>
            <p:cNvSpPr>
              <a:spLocks noChangeShapeType="1"/>
            </p:cNvSpPr>
            <p:nvPr/>
          </p:nvSpPr>
          <p:spPr bwMode="auto">
            <a:xfrm flipH="1">
              <a:off x="3072" y="1296"/>
              <a:ext cx="720" cy="0"/>
            </a:xfrm>
            <a:prstGeom prst="line">
              <a:avLst/>
            </a:prstGeom>
            <a:noFill/>
            <a:ln w="412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714764" name="Line 12"/>
            <p:cNvSpPr>
              <a:spLocks noChangeShapeType="1"/>
            </p:cNvSpPr>
            <p:nvPr/>
          </p:nvSpPr>
          <p:spPr bwMode="auto">
            <a:xfrm flipV="1">
              <a:off x="3600" y="1968"/>
              <a:ext cx="528" cy="192"/>
            </a:xfrm>
            <a:prstGeom prst="line">
              <a:avLst/>
            </a:prstGeom>
            <a:noFill/>
            <a:ln w="412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714765" name="Line 13"/>
            <p:cNvSpPr>
              <a:spLocks noChangeShapeType="1"/>
            </p:cNvSpPr>
            <p:nvPr/>
          </p:nvSpPr>
          <p:spPr bwMode="auto">
            <a:xfrm flipH="1">
              <a:off x="3072" y="1968"/>
              <a:ext cx="1056" cy="0"/>
            </a:xfrm>
            <a:prstGeom prst="line">
              <a:avLst/>
            </a:prstGeom>
            <a:noFill/>
            <a:ln w="412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714766" name="Line 14"/>
          <p:cNvSpPr>
            <a:spLocks noChangeShapeType="1"/>
          </p:cNvSpPr>
          <p:nvPr/>
        </p:nvSpPr>
        <p:spPr bwMode="auto">
          <a:xfrm flipH="1">
            <a:off x="2971800" y="3429000"/>
            <a:ext cx="2743200" cy="0"/>
          </a:xfrm>
          <a:prstGeom prst="line">
            <a:avLst/>
          </a:prstGeom>
          <a:noFill/>
          <a:ln w="41275">
            <a:solidFill>
              <a:srgbClr val="8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grpSp>
        <p:nvGrpSpPr>
          <p:cNvPr id="714767" name="Group 15"/>
          <p:cNvGrpSpPr>
            <a:grpSpLocks/>
          </p:cNvGrpSpPr>
          <p:nvPr/>
        </p:nvGrpSpPr>
        <p:grpSpPr bwMode="auto">
          <a:xfrm>
            <a:off x="2971800" y="1524000"/>
            <a:ext cx="1905000" cy="3200400"/>
            <a:chOff x="1872" y="960"/>
            <a:chExt cx="1200" cy="2016"/>
          </a:xfrm>
        </p:grpSpPr>
        <p:sp>
          <p:nvSpPr>
            <p:cNvPr id="714768" name="Line 16"/>
            <p:cNvSpPr>
              <a:spLocks noChangeShapeType="1"/>
            </p:cNvSpPr>
            <p:nvPr/>
          </p:nvSpPr>
          <p:spPr bwMode="auto">
            <a:xfrm>
              <a:off x="3072" y="960"/>
              <a:ext cx="0" cy="1632"/>
            </a:xfrm>
            <a:prstGeom prst="line">
              <a:avLst/>
            </a:prstGeom>
            <a:noFill/>
            <a:ln w="412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714769" name="Line 17"/>
            <p:cNvSpPr>
              <a:spLocks noChangeShapeType="1"/>
            </p:cNvSpPr>
            <p:nvPr/>
          </p:nvSpPr>
          <p:spPr bwMode="auto">
            <a:xfrm>
              <a:off x="1872" y="2208"/>
              <a:ext cx="0" cy="384"/>
            </a:xfrm>
            <a:prstGeom prst="line">
              <a:avLst/>
            </a:prstGeom>
            <a:noFill/>
            <a:ln w="412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714770" name="Line 18"/>
            <p:cNvSpPr>
              <a:spLocks noChangeShapeType="1"/>
            </p:cNvSpPr>
            <p:nvPr/>
          </p:nvSpPr>
          <p:spPr bwMode="auto">
            <a:xfrm>
              <a:off x="1872" y="2592"/>
              <a:ext cx="1200" cy="0"/>
            </a:xfrm>
            <a:prstGeom prst="line">
              <a:avLst/>
            </a:prstGeom>
            <a:noFill/>
            <a:ln w="412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714771" name="Rectangle 19"/>
            <p:cNvSpPr>
              <a:spLocks noChangeArrowheads="1"/>
            </p:cNvSpPr>
            <p:nvPr/>
          </p:nvSpPr>
          <p:spPr bwMode="auto">
            <a:xfrm>
              <a:off x="1968" y="2688"/>
              <a:ext cx="1008" cy="288"/>
            </a:xfrm>
            <a:prstGeom prst="rect">
              <a:avLst/>
            </a:prstGeom>
            <a:solidFill>
              <a:srgbClr val="FF9900"/>
            </a:solidFill>
            <a:ln w="412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>
                  <a:solidFill>
                    <a:srgbClr val="000000"/>
                  </a:solidFill>
                  <a:sym typeface="Symbol" panose="05050102010706020507" pitchFamily="18" charset="2"/>
                </a:rPr>
                <a:t> = </a:t>
              </a:r>
              <a:r>
                <a:rPr lang="en-US" altLang="en-US" sz="2400" i="1">
                  <a:solidFill>
                    <a:srgbClr val="000000"/>
                  </a:solidFill>
                  <a:sym typeface="Symbol" panose="05050102010706020507" pitchFamily="18" charset="2"/>
                </a:rPr>
                <a:t>r/c</a:t>
              </a:r>
              <a:endParaRPr lang="en-US" altLang="en-US" sz="2400" i="1">
                <a:solidFill>
                  <a:srgbClr val="000000"/>
                </a:solidFill>
              </a:endParaRPr>
            </a:p>
          </p:txBody>
        </p:sp>
      </p:grpSp>
      <p:sp>
        <p:nvSpPr>
          <p:cNvPr id="714772" name="Rectangle 20"/>
          <p:cNvSpPr>
            <a:spLocks noGrp="1" noChangeArrowheads="1"/>
          </p:cNvSpPr>
          <p:nvPr>
            <p:ph type="title"/>
          </p:nvPr>
        </p:nvSpPr>
        <p:spPr>
          <a:xfrm>
            <a:off x="76200" y="152400"/>
            <a:ext cx="4495800" cy="1143000"/>
          </a:xfrm>
        </p:spPr>
        <p:txBody>
          <a:bodyPr/>
          <a:lstStyle/>
          <a:p>
            <a:r>
              <a:rPr lang="en-US" altLang="en-US" sz="3600"/>
              <a:t>“Isodelay Surfaces</a:t>
            </a:r>
            <a:r>
              <a:rPr lang="en-US" altLang="en-US"/>
              <a:t>”</a:t>
            </a:r>
          </a:p>
        </p:txBody>
      </p:sp>
      <p:sp>
        <p:nvSpPr>
          <p:cNvPr id="714773" name="Text Box 21"/>
          <p:cNvSpPr txBox="1">
            <a:spLocks noChangeArrowheads="1"/>
          </p:cNvSpPr>
          <p:nvPr/>
        </p:nvSpPr>
        <p:spPr bwMode="auto">
          <a:xfrm>
            <a:off x="288925" y="1447800"/>
            <a:ext cx="2454275" cy="410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4127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All points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on an “isodelay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surface” have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the same extra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light-travel time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to the observer,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relative to photons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from the continuum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source.</a:t>
            </a:r>
          </a:p>
        </p:txBody>
      </p:sp>
      <p:sp>
        <p:nvSpPr>
          <p:cNvPr id="714774" name="Text Box 22"/>
          <p:cNvSpPr txBox="1">
            <a:spLocks noChangeArrowheads="1"/>
          </p:cNvSpPr>
          <p:nvPr/>
        </p:nvSpPr>
        <p:spPr bwMode="auto">
          <a:xfrm>
            <a:off x="3886200" y="6096000"/>
            <a:ext cx="10017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4127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0000"/>
                </a:solidFill>
                <a:sym typeface="Symbol" panose="05050102010706020507" pitchFamily="18" charset="2"/>
              </a:rPr>
              <a:t> = </a:t>
            </a:r>
            <a:r>
              <a:rPr lang="en-US" altLang="en-US" sz="2400" i="1">
                <a:solidFill>
                  <a:srgbClr val="FF0000"/>
                </a:solidFill>
                <a:sym typeface="Symbol" panose="05050102010706020507" pitchFamily="18" charset="2"/>
              </a:rPr>
              <a:t>r/c</a:t>
            </a:r>
            <a:endParaRPr lang="en-US" altLang="en-US" sz="2400" i="1">
              <a:solidFill>
                <a:srgbClr val="000000"/>
              </a:solidFill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7366639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4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14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7" dur="500"/>
                                        <p:tgtEl>
                                          <p:spTgt spid="714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476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AD864-464D-4BB2-870E-E5DEE32188BF}" type="slidenum">
              <a:rPr lang="en-US" altLang="en-US">
                <a:solidFill>
                  <a:srgbClr val="FFFFFF"/>
                </a:solidFill>
              </a:rPr>
              <a:pPr/>
              <a:t>37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157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US" altLang="en-US" sz="4000"/>
              <a:t>Two Simple Velocity-Delay Maps</a:t>
            </a:r>
          </a:p>
        </p:txBody>
      </p:sp>
      <p:grpSp>
        <p:nvGrpSpPr>
          <p:cNvPr id="715779" name="Group 3"/>
          <p:cNvGrpSpPr>
            <a:grpSpLocks/>
          </p:cNvGrpSpPr>
          <p:nvPr/>
        </p:nvGrpSpPr>
        <p:grpSpPr bwMode="auto">
          <a:xfrm>
            <a:off x="457200" y="1143000"/>
            <a:ext cx="3810000" cy="3870325"/>
            <a:chOff x="288" y="720"/>
            <a:chExt cx="2400" cy="2438"/>
          </a:xfrm>
        </p:grpSpPr>
        <p:pic>
          <p:nvPicPr>
            <p:cNvPr id="715780" name="Picture 4" descr="mA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720"/>
              <a:ext cx="2400" cy="18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5781" name="Text Box 5"/>
            <p:cNvSpPr txBox="1">
              <a:spLocks noChangeArrowheads="1"/>
            </p:cNvSpPr>
            <p:nvPr/>
          </p:nvSpPr>
          <p:spPr bwMode="auto">
            <a:xfrm>
              <a:off x="576" y="2640"/>
              <a:ext cx="1645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>
                  <a:solidFill>
                    <a:srgbClr val="FFFFFF"/>
                  </a:solidFill>
                </a:rPr>
                <a:t>Inclined Keplerian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>
                  <a:solidFill>
                    <a:srgbClr val="FFFFFF"/>
                  </a:solidFill>
                </a:rPr>
                <a:t>disk</a:t>
              </a:r>
            </a:p>
          </p:txBody>
        </p:sp>
      </p:grpSp>
      <p:grpSp>
        <p:nvGrpSpPr>
          <p:cNvPr id="715782" name="Group 6"/>
          <p:cNvGrpSpPr>
            <a:grpSpLocks/>
          </p:cNvGrpSpPr>
          <p:nvPr/>
        </p:nvGrpSpPr>
        <p:grpSpPr bwMode="auto">
          <a:xfrm>
            <a:off x="4800600" y="1143000"/>
            <a:ext cx="3886200" cy="3946525"/>
            <a:chOff x="3024" y="720"/>
            <a:chExt cx="2448" cy="2486"/>
          </a:xfrm>
        </p:grpSpPr>
        <p:pic>
          <p:nvPicPr>
            <p:cNvPr id="715783" name="Picture 7" descr="mB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720"/>
              <a:ext cx="2448" cy="18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5784" name="Text Box 8"/>
            <p:cNvSpPr txBox="1">
              <a:spLocks noChangeArrowheads="1"/>
            </p:cNvSpPr>
            <p:nvPr/>
          </p:nvSpPr>
          <p:spPr bwMode="auto">
            <a:xfrm>
              <a:off x="3237" y="2688"/>
              <a:ext cx="2125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>
                  <a:solidFill>
                    <a:srgbClr val="FFFFFF"/>
                  </a:solidFill>
                </a:rPr>
                <a:t>Randomly inclined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>
                  <a:solidFill>
                    <a:srgbClr val="FFFFFF"/>
                  </a:solidFill>
                </a:rPr>
                <a:t>circular Keplerian orbits</a:t>
              </a:r>
            </a:p>
          </p:txBody>
        </p:sp>
      </p:grpSp>
      <p:sp>
        <p:nvSpPr>
          <p:cNvPr id="715785" name="Text Box 9"/>
          <p:cNvSpPr txBox="1">
            <a:spLocks noChangeArrowheads="1"/>
          </p:cNvSpPr>
          <p:nvPr/>
        </p:nvSpPr>
        <p:spPr bwMode="auto">
          <a:xfrm>
            <a:off x="-50800" y="5257800"/>
            <a:ext cx="92519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FFFF"/>
                </a:solidFill>
              </a:rPr>
              <a:t>The profiles and velocity-delay maps are superficially similar,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FFFF"/>
                </a:solidFill>
              </a:rPr>
              <a:t>but can be distinguished from one other and from other forms.</a:t>
            </a:r>
          </a:p>
        </p:txBody>
      </p:sp>
    </p:spTree>
    <p:extLst>
      <p:ext uri="{BB962C8B-B14F-4D97-AF65-F5344CB8AC3E}">
        <p14:creationId xmlns:p14="http://schemas.microsoft.com/office/powerpoint/2010/main" val="424385539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698" name="Picture 1026" descr="tau1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4300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5699" name="Group 1027"/>
          <p:cNvGrpSpPr>
            <a:grpSpLocks/>
          </p:cNvGrpSpPr>
          <p:nvPr/>
        </p:nvGrpSpPr>
        <p:grpSpPr bwMode="auto">
          <a:xfrm>
            <a:off x="152400" y="4876800"/>
            <a:ext cx="2438400" cy="1524000"/>
            <a:chOff x="96" y="3072"/>
            <a:chExt cx="1536" cy="960"/>
          </a:xfrm>
        </p:grpSpPr>
        <p:sp>
          <p:nvSpPr>
            <p:cNvPr id="285700" name="Rectangle 1028"/>
            <p:cNvSpPr>
              <a:spLocks noChangeArrowheads="1"/>
            </p:cNvSpPr>
            <p:nvPr/>
          </p:nvSpPr>
          <p:spPr bwMode="auto">
            <a:xfrm>
              <a:off x="96" y="3072"/>
              <a:ext cx="1536" cy="96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85701" name="Text Box 1029"/>
            <p:cNvSpPr txBox="1">
              <a:spLocks noChangeArrowheads="1"/>
            </p:cNvSpPr>
            <p:nvPr/>
          </p:nvSpPr>
          <p:spPr bwMode="auto">
            <a:xfrm>
              <a:off x="98" y="3197"/>
              <a:ext cx="1440" cy="6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 b="1">
                  <a:solidFill>
                    <a:srgbClr val="0000FF"/>
                  </a:solidFill>
                </a:rPr>
                <a:t>Broad-line region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 b="1">
                  <a:solidFill>
                    <a:srgbClr val="0000FF"/>
                  </a:solidFill>
                </a:rPr>
                <a:t>as a disk, </a:t>
              </a:r>
            </a:p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 b="1">
                  <a:solidFill>
                    <a:srgbClr val="0000FF"/>
                  </a:solidFill>
                </a:rPr>
                <a:t>2</a:t>
              </a:r>
              <a:r>
                <a:rPr lang="en-US" altLang="en-US" sz="2000" b="1">
                  <a:solidFill>
                    <a:srgbClr val="0000FF"/>
                  </a:solidFill>
                  <a:cs typeface="Times New Roman" panose="02020603050405020304" pitchFamily="18" charset="0"/>
                </a:rPr>
                <a:t>–20 light days</a:t>
              </a:r>
              <a:endParaRPr lang="en-US" altLang="en-US" sz="2000" b="1">
                <a:solidFill>
                  <a:srgbClr val="0000FF"/>
                </a:solidFill>
              </a:endParaRPr>
            </a:p>
          </p:txBody>
        </p:sp>
      </p:grpSp>
      <p:sp>
        <p:nvSpPr>
          <p:cNvPr id="285702" name="Text Box 1030"/>
          <p:cNvSpPr txBox="1">
            <a:spLocks noChangeArrowheads="1"/>
          </p:cNvSpPr>
          <p:nvPr/>
        </p:nvSpPr>
        <p:spPr bwMode="auto">
          <a:xfrm>
            <a:off x="2895600" y="5943600"/>
            <a:ext cx="29797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FFFF00"/>
                </a:solidFill>
              </a:rPr>
              <a:t>Black hole/accretion disk</a:t>
            </a:r>
          </a:p>
        </p:txBody>
      </p:sp>
      <p:sp>
        <p:nvSpPr>
          <p:cNvPr id="285703" name="Line 1031"/>
          <p:cNvSpPr>
            <a:spLocks noChangeShapeType="1"/>
          </p:cNvSpPr>
          <p:nvPr/>
        </p:nvSpPr>
        <p:spPr bwMode="auto">
          <a:xfrm flipH="1" flipV="1">
            <a:off x="3810000" y="3505200"/>
            <a:ext cx="533400" cy="24384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grpSp>
        <p:nvGrpSpPr>
          <p:cNvPr id="285704" name="Group 1032"/>
          <p:cNvGrpSpPr>
            <a:grpSpLocks/>
          </p:cNvGrpSpPr>
          <p:nvPr/>
        </p:nvGrpSpPr>
        <p:grpSpPr bwMode="auto">
          <a:xfrm>
            <a:off x="3657600" y="455613"/>
            <a:ext cx="4233863" cy="1373187"/>
            <a:chOff x="2304" y="287"/>
            <a:chExt cx="2667" cy="865"/>
          </a:xfrm>
        </p:grpSpPr>
        <p:sp>
          <p:nvSpPr>
            <p:cNvPr id="285705" name="Rectangle 1033"/>
            <p:cNvSpPr>
              <a:spLocks noChangeArrowheads="1"/>
            </p:cNvSpPr>
            <p:nvPr/>
          </p:nvSpPr>
          <p:spPr bwMode="auto">
            <a:xfrm>
              <a:off x="3024" y="624"/>
              <a:ext cx="768" cy="528"/>
            </a:xfrm>
            <a:prstGeom prst="rect">
              <a:avLst/>
            </a:prstGeom>
            <a:noFill/>
            <a:ln w="25400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85706" name="Text Box 1034"/>
            <p:cNvSpPr txBox="1">
              <a:spLocks noChangeArrowheads="1"/>
            </p:cNvSpPr>
            <p:nvPr/>
          </p:nvSpPr>
          <p:spPr bwMode="auto">
            <a:xfrm>
              <a:off x="2304" y="287"/>
              <a:ext cx="266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>
                  <a:solidFill>
                    <a:srgbClr val="FFFF00"/>
                  </a:solidFill>
                </a:rPr>
                <a:t>Time after continuum outburst</a:t>
              </a:r>
            </a:p>
          </p:txBody>
        </p:sp>
      </p:grpSp>
      <p:grpSp>
        <p:nvGrpSpPr>
          <p:cNvPr id="285707" name="Group 1035"/>
          <p:cNvGrpSpPr>
            <a:grpSpLocks/>
          </p:cNvGrpSpPr>
          <p:nvPr/>
        </p:nvGrpSpPr>
        <p:grpSpPr bwMode="auto">
          <a:xfrm>
            <a:off x="7696200" y="2325688"/>
            <a:ext cx="1050925" cy="822325"/>
            <a:chOff x="4848" y="1465"/>
            <a:chExt cx="662" cy="518"/>
          </a:xfrm>
        </p:grpSpPr>
        <p:sp>
          <p:nvSpPr>
            <p:cNvPr id="285708" name="Line 1036"/>
            <p:cNvSpPr>
              <a:spLocks noChangeShapeType="1"/>
            </p:cNvSpPr>
            <p:nvPr/>
          </p:nvSpPr>
          <p:spPr bwMode="auto">
            <a:xfrm flipV="1">
              <a:off x="4848" y="1488"/>
              <a:ext cx="0" cy="48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85709" name="Text Box 1037"/>
            <p:cNvSpPr txBox="1">
              <a:spLocks noChangeArrowheads="1"/>
            </p:cNvSpPr>
            <p:nvPr/>
          </p:nvSpPr>
          <p:spPr bwMode="auto">
            <a:xfrm>
              <a:off x="4934" y="1465"/>
              <a:ext cx="576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>
                  <a:solidFill>
                    <a:srgbClr val="FFFF00"/>
                  </a:solidFill>
                </a:rPr>
                <a:t>Time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>
                  <a:solidFill>
                    <a:srgbClr val="FFFF00"/>
                  </a:solidFill>
                </a:rPr>
                <a:t>delay</a:t>
              </a:r>
            </a:p>
          </p:txBody>
        </p:sp>
      </p:grpSp>
      <p:sp>
        <p:nvSpPr>
          <p:cNvPr id="285710" name="Text Box 1038"/>
          <p:cNvSpPr txBox="1">
            <a:spLocks noChangeArrowheads="1"/>
          </p:cNvSpPr>
          <p:nvPr/>
        </p:nvSpPr>
        <p:spPr bwMode="auto">
          <a:xfrm>
            <a:off x="6172200" y="5789613"/>
            <a:ext cx="260826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FF00"/>
                </a:solidFill>
              </a:rPr>
              <a:t>Line profile at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FF00"/>
                </a:solidFill>
              </a:rPr>
              <a:t>current time delay</a:t>
            </a:r>
          </a:p>
        </p:txBody>
      </p:sp>
      <p:grpSp>
        <p:nvGrpSpPr>
          <p:cNvPr id="285711" name="Group 1039"/>
          <p:cNvGrpSpPr>
            <a:grpSpLocks/>
          </p:cNvGrpSpPr>
          <p:nvPr/>
        </p:nvGrpSpPr>
        <p:grpSpPr bwMode="auto">
          <a:xfrm>
            <a:off x="228600" y="1293813"/>
            <a:ext cx="3352800" cy="457200"/>
            <a:chOff x="144" y="815"/>
            <a:chExt cx="2112" cy="288"/>
          </a:xfrm>
        </p:grpSpPr>
        <p:sp>
          <p:nvSpPr>
            <p:cNvPr id="285712" name="Text Box 1040"/>
            <p:cNvSpPr txBox="1">
              <a:spLocks noChangeArrowheads="1"/>
            </p:cNvSpPr>
            <p:nvPr/>
          </p:nvSpPr>
          <p:spPr bwMode="auto">
            <a:xfrm>
              <a:off x="144" y="815"/>
              <a:ext cx="164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>
                  <a:solidFill>
                    <a:srgbClr val="FFFF00"/>
                  </a:solidFill>
                </a:rPr>
                <a:t>“Isodelay surface”</a:t>
              </a:r>
            </a:p>
          </p:txBody>
        </p:sp>
        <p:sp>
          <p:nvSpPr>
            <p:cNvPr id="285713" name="Line 1041"/>
            <p:cNvSpPr>
              <a:spLocks noChangeShapeType="1"/>
            </p:cNvSpPr>
            <p:nvPr/>
          </p:nvSpPr>
          <p:spPr bwMode="auto">
            <a:xfrm>
              <a:off x="1728" y="960"/>
              <a:ext cx="528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</p:grpSp>
      <p:grpSp>
        <p:nvGrpSpPr>
          <p:cNvPr id="285714" name="Group 1042"/>
          <p:cNvGrpSpPr>
            <a:grpSpLocks/>
          </p:cNvGrpSpPr>
          <p:nvPr/>
        </p:nvGrpSpPr>
        <p:grpSpPr bwMode="auto">
          <a:xfrm>
            <a:off x="1981200" y="2982913"/>
            <a:ext cx="1828800" cy="446087"/>
            <a:chOff x="1248" y="1879"/>
            <a:chExt cx="1152" cy="281"/>
          </a:xfrm>
        </p:grpSpPr>
        <p:sp>
          <p:nvSpPr>
            <p:cNvPr id="285715" name="Line 1043"/>
            <p:cNvSpPr>
              <a:spLocks noChangeShapeType="1"/>
            </p:cNvSpPr>
            <p:nvPr/>
          </p:nvSpPr>
          <p:spPr bwMode="auto">
            <a:xfrm flipH="1">
              <a:off x="1248" y="2160"/>
              <a:ext cx="1152" cy="0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85716" name="Text Box 1044"/>
            <p:cNvSpPr txBox="1">
              <a:spLocks noChangeArrowheads="1"/>
            </p:cNvSpPr>
            <p:nvPr/>
          </p:nvSpPr>
          <p:spPr bwMode="auto">
            <a:xfrm>
              <a:off x="1286" y="1879"/>
              <a:ext cx="101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00"/>
                  </a:solidFill>
                </a:rPr>
                <a:t>20 light days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190889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85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85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5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5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85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5710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BB40F-1273-4C7F-8977-1D77C7F62D60}" type="slidenum">
              <a:rPr lang="en-US" altLang="en-US">
                <a:solidFill>
                  <a:srgbClr val="FFFFFF"/>
                </a:solidFill>
              </a:rPr>
              <a:pPr/>
              <a:t>39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8153400" cy="1143000"/>
          </a:xfrm>
        </p:spPr>
        <p:txBody>
          <a:bodyPr/>
          <a:lstStyle/>
          <a:p>
            <a:r>
              <a:rPr lang="en-US" altLang="en-US" sz="3600"/>
              <a:t>Reverberation Response of an Emission Line to a Variable Continuum</a:t>
            </a:r>
          </a:p>
        </p:txBody>
      </p:sp>
      <p:sp>
        <p:nvSpPr>
          <p:cNvPr id="6440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447800"/>
            <a:ext cx="7772400" cy="9144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sym typeface="Symbol" panose="05050102010706020507" pitchFamily="18" charset="2"/>
              </a:rPr>
              <a:t>The relationship between the continuum and emission can be taken to be:</a:t>
            </a:r>
          </a:p>
          <a:p>
            <a:endParaRPr lang="en-US" altLang="en-US" sz="2400">
              <a:solidFill>
                <a:schemeClr val="accent2"/>
              </a:solidFill>
              <a:sym typeface="Symbol" panose="05050102010706020507" pitchFamily="18" charset="2"/>
            </a:endParaRPr>
          </a:p>
          <a:p>
            <a:endParaRPr lang="en-US" altLang="en-US" sz="2400">
              <a:solidFill>
                <a:schemeClr val="accent2"/>
              </a:solidFill>
              <a:sym typeface="Symbol" panose="05050102010706020507" pitchFamily="18" charset="2"/>
            </a:endParaRPr>
          </a:p>
        </p:txBody>
      </p:sp>
      <p:sp>
        <p:nvSpPr>
          <p:cNvPr id="644100" name="Text Box 4"/>
          <p:cNvSpPr txBox="1">
            <a:spLocks noChangeArrowheads="1"/>
          </p:cNvSpPr>
          <p:nvPr/>
        </p:nvSpPr>
        <p:spPr bwMode="auto">
          <a:xfrm>
            <a:off x="317500" y="3124200"/>
            <a:ext cx="198755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FF00"/>
                </a:solidFill>
              </a:rPr>
              <a:t>Velocity-resolved 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FF00"/>
                </a:solidFill>
              </a:rPr>
              <a:t>emission-line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FF00"/>
                </a:solidFill>
              </a:rPr>
              <a:t>light curve</a:t>
            </a:r>
          </a:p>
        </p:txBody>
      </p:sp>
      <p:sp>
        <p:nvSpPr>
          <p:cNvPr id="644101" name="Text Box 5"/>
          <p:cNvSpPr txBox="1">
            <a:spLocks noChangeArrowheads="1"/>
          </p:cNvSpPr>
          <p:nvPr/>
        </p:nvSpPr>
        <p:spPr bwMode="auto">
          <a:xfrm>
            <a:off x="2514600" y="3124200"/>
            <a:ext cx="1447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FF00"/>
                </a:solidFill>
              </a:rPr>
              <a:t>“Velocity-delay map”</a:t>
            </a:r>
            <a:endParaRPr lang="en-US" altLang="en-US" sz="2400">
              <a:solidFill>
                <a:srgbClr val="FFFF00"/>
              </a:solidFill>
            </a:endParaRPr>
          </a:p>
        </p:txBody>
      </p:sp>
      <p:sp>
        <p:nvSpPr>
          <p:cNvPr id="644102" name="Text Box 6"/>
          <p:cNvSpPr txBox="1">
            <a:spLocks noChangeArrowheads="1"/>
          </p:cNvSpPr>
          <p:nvPr/>
        </p:nvSpPr>
        <p:spPr bwMode="auto">
          <a:xfrm>
            <a:off x="3962400" y="3124200"/>
            <a:ext cx="1447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FF00"/>
                </a:solidFill>
              </a:rPr>
              <a:t>Continuum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FF00"/>
                </a:solidFill>
              </a:rPr>
              <a:t>light curve</a:t>
            </a:r>
            <a:endParaRPr lang="en-US" altLang="en-US" sz="2400">
              <a:solidFill>
                <a:srgbClr val="FFFF00"/>
              </a:solidFill>
            </a:endParaRPr>
          </a:p>
        </p:txBody>
      </p:sp>
      <p:sp>
        <p:nvSpPr>
          <p:cNvPr id="644103" name="Text Box 7"/>
          <p:cNvSpPr txBox="1">
            <a:spLocks noChangeArrowheads="1"/>
          </p:cNvSpPr>
          <p:nvPr/>
        </p:nvSpPr>
        <p:spPr bwMode="auto">
          <a:xfrm>
            <a:off x="5965825" y="5334000"/>
            <a:ext cx="2749550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99CCFF"/>
                </a:solidFill>
              </a:rPr>
              <a:t>Arp 151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99CCFF"/>
                </a:solidFill>
              </a:rPr>
              <a:t>LAMP: Bentz et al. 2010</a:t>
            </a:r>
          </a:p>
        </p:txBody>
      </p:sp>
      <p:sp>
        <p:nvSpPr>
          <p:cNvPr id="644104" name="Text Box 8"/>
          <p:cNvSpPr txBox="1">
            <a:spLocks noChangeArrowheads="1"/>
          </p:cNvSpPr>
          <p:nvPr/>
        </p:nvSpPr>
        <p:spPr bwMode="auto">
          <a:xfrm>
            <a:off x="669925" y="4267200"/>
            <a:ext cx="50514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FFFF"/>
                </a:solidFill>
                <a:sym typeface="Symbol" panose="05050102010706020507" pitchFamily="18" charset="2"/>
              </a:rPr>
              <a:t>Velocity-delay map is observed line </a:t>
            </a:r>
          </a:p>
          <a:p>
            <a:pPr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FFFF"/>
                </a:solidFill>
                <a:sym typeface="Symbol" panose="05050102010706020507" pitchFamily="18" charset="2"/>
              </a:rPr>
              <a:t>response to a -function outburst</a:t>
            </a:r>
            <a:endParaRPr lang="en-US" altLang="en-US" sz="2400">
              <a:solidFill>
                <a:srgbClr val="FFFFFF"/>
              </a:solidFill>
            </a:endParaRPr>
          </a:p>
        </p:txBody>
      </p:sp>
      <p:graphicFrame>
        <p:nvGraphicFramePr>
          <p:cNvPr id="644105" name="Object 9"/>
          <p:cNvGraphicFramePr>
            <a:graphicFrameLocks noChangeAspect="1"/>
          </p:cNvGraphicFramePr>
          <p:nvPr/>
        </p:nvGraphicFramePr>
        <p:xfrm>
          <a:off x="990600" y="2514600"/>
          <a:ext cx="4876800" cy="719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5" name="Equation" r:id="rId3" imgW="1892160" imgH="279360" progId="Equation.DSMT4">
                  <p:embed/>
                </p:oleObj>
              </mc:Choice>
              <mc:Fallback>
                <p:oleObj name="Equation" r:id="rId3" imgW="189216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2514600"/>
                        <a:ext cx="4876800" cy="719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44106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6"/>
          <a:stretch>
            <a:fillRect/>
          </a:stretch>
        </p:blipFill>
        <p:spPr bwMode="auto">
          <a:xfrm>
            <a:off x="6172200" y="1905000"/>
            <a:ext cx="259715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4107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6"/>
          <a:stretch>
            <a:fillRect/>
          </a:stretch>
        </p:blipFill>
        <p:spPr bwMode="auto">
          <a:xfrm>
            <a:off x="6172200" y="1905000"/>
            <a:ext cx="259715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13936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4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4104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3774" y="122491"/>
            <a:ext cx="9591010" cy="6617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3232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87609-8939-4079-B9B4-A3A50A9CE616}" type="slidenum">
              <a:rPr lang="en-US" altLang="en-US">
                <a:solidFill>
                  <a:srgbClr val="FFFFFF"/>
                </a:solidFill>
              </a:rPr>
              <a:pPr/>
              <a:t>40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16802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altLang="en-US" sz="4000"/>
              <a:t>Optical Velocity Delay Maps Show Infall in Balmer Lines</a:t>
            </a:r>
          </a:p>
        </p:txBody>
      </p:sp>
      <p:pic>
        <p:nvPicPr>
          <p:cNvPr id="716803" name="Picture 3" descr="3c120_color"/>
          <p:cNvPicPr>
            <a:picLocks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94288" y="1981200"/>
            <a:ext cx="2916237" cy="1981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6804" name="Picture 4" descr="pg2130_color"/>
          <p:cNvPicPr>
            <a:picLocks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18100" y="4114800"/>
            <a:ext cx="2868613" cy="1981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6805" name="Picture 5" descr="mrk1501_color"/>
          <p:cNvPicPr>
            <a:picLocks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36650" y="4114800"/>
            <a:ext cx="2906713" cy="1981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6806" name="Picture 6" descr="mrk335_color"/>
          <p:cNvPicPr>
            <a:picLocks noChangeAspect="1" noChangeArrowheads="1"/>
          </p:cNvPicPr>
          <p:nvPr>
            <p:ph sz="quarter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1981200"/>
            <a:ext cx="2906713" cy="1981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6807" name="Text Box 7"/>
          <p:cNvSpPr txBox="1">
            <a:spLocks noChangeArrowheads="1"/>
          </p:cNvSpPr>
          <p:nvPr/>
        </p:nvSpPr>
        <p:spPr bwMode="auto">
          <a:xfrm>
            <a:off x="1431925" y="6284913"/>
            <a:ext cx="4006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99CCFF"/>
                </a:solidFill>
                <a:sym typeface="Symbol" panose="05050102010706020507" pitchFamily="18" charset="2"/>
              </a:rPr>
              <a:t>Grier et al. 2012c, submitted to ApJ</a:t>
            </a:r>
          </a:p>
        </p:txBody>
      </p:sp>
    </p:spTree>
    <p:extLst>
      <p:ext uri="{BB962C8B-B14F-4D97-AF65-F5344CB8AC3E}">
        <p14:creationId xmlns:p14="http://schemas.microsoft.com/office/powerpoint/2010/main" val="127949280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864DB-15CB-4932-B4B8-4F9ABAF024DB}" type="slidenum">
              <a:rPr lang="en-US" altLang="en-US">
                <a:solidFill>
                  <a:srgbClr val="FFFFFF"/>
                </a:solidFill>
              </a:rPr>
              <a:pPr/>
              <a:t>41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1782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A Complex Multicomponent Broad-Line Region?</a:t>
            </a:r>
          </a:p>
        </p:txBody>
      </p:sp>
      <p:pic>
        <p:nvPicPr>
          <p:cNvPr id="7178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828800"/>
            <a:ext cx="5503863" cy="437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6"/>
          <a:stretch>
            <a:fillRect/>
          </a:stretch>
        </p:blipFill>
        <p:spPr bwMode="auto">
          <a:xfrm>
            <a:off x="381000" y="1981200"/>
            <a:ext cx="2951163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969753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9EDA0-FE75-4E1D-A173-502020862AD7}" type="slidenum">
              <a:rPr lang="en-US" altLang="en-US">
                <a:solidFill>
                  <a:srgbClr val="FFFFFF"/>
                </a:solidFill>
              </a:rPr>
              <a:pPr/>
              <a:t>42</a:t>
            </a:fld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7198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600200"/>
            <a:ext cx="5867400" cy="3767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19881" name="Group 9"/>
          <p:cNvGrpSpPr>
            <a:grpSpLocks/>
          </p:cNvGrpSpPr>
          <p:nvPr/>
        </p:nvGrpSpPr>
        <p:grpSpPr bwMode="auto">
          <a:xfrm>
            <a:off x="457200" y="304800"/>
            <a:ext cx="2438400" cy="6170613"/>
            <a:chOff x="0" y="5"/>
            <a:chExt cx="1536" cy="3887"/>
          </a:xfrm>
        </p:grpSpPr>
        <p:pic>
          <p:nvPicPr>
            <p:cNvPr id="719880" name="Picture 8" descr="mrk335_color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"/>
              <a:ext cx="1536" cy="10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877" name="Picture 5" descr="3c120_color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960"/>
              <a:ext cx="1536" cy="1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879" name="Picture 7" descr="mrk1501_color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72"/>
              <a:ext cx="1536" cy="10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9878" name="Picture 6" descr="pg2130_color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832"/>
              <a:ext cx="1536" cy="10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19882" name="Text Box 10"/>
          <p:cNvSpPr txBox="1">
            <a:spLocks noChangeArrowheads="1"/>
          </p:cNvSpPr>
          <p:nvPr/>
        </p:nvSpPr>
        <p:spPr bwMode="auto">
          <a:xfrm>
            <a:off x="4800600" y="762000"/>
            <a:ext cx="2546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>
                <a:solidFill>
                  <a:srgbClr val="FFFFFF"/>
                </a:solidFill>
              </a:rPr>
              <a:t>Toy Models</a:t>
            </a:r>
          </a:p>
        </p:txBody>
      </p:sp>
      <p:sp>
        <p:nvSpPr>
          <p:cNvPr id="719883" name="Text Box 11"/>
          <p:cNvSpPr txBox="1">
            <a:spLocks noChangeArrowheads="1"/>
          </p:cNvSpPr>
          <p:nvPr/>
        </p:nvSpPr>
        <p:spPr bwMode="auto">
          <a:xfrm>
            <a:off x="3260725" y="6059488"/>
            <a:ext cx="4332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99CCFF"/>
                </a:solidFill>
              </a:rPr>
              <a:t>Grier et al. 2012c, submitted</a:t>
            </a:r>
            <a:r>
              <a:rPr lang="en-US" altLang="en-US" sz="240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1571662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81000"/>
            <a:ext cx="7772400" cy="762000"/>
          </a:xfrm>
        </p:spPr>
        <p:txBody>
          <a:bodyPr/>
          <a:lstStyle/>
          <a:p>
            <a:r>
              <a:rPr lang="en-US" altLang="en-US" sz="4000"/>
              <a:t>Emission-Line Lags</a:t>
            </a:r>
          </a:p>
        </p:txBody>
      </p:sp>
      <p:sp>
        <p:nvSpPr>
          <p:cNvPr id="645123" name="Text Box 3"/>
          <p:cNvSpPr txBox="1">
            <a:spLocks noChangeArrowheads="1"/>
          </p:cNvSpPr>
          <p:nvPr/>
        </p:nvSpPr>
        <p:spPr bwMode="auto">
          <a:xfrm>
            <a:off x="457200" y="1219200"/>
            <a:ext cx="7596188" cy="169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>
                <a:solidFill>
                  <a:srgbClr val="FFFFFF"/>
                </a:solidFill>
                <a:sym typeface="Symbol" panose="05050102010706020507" pitchFamily="18" charset="2"/>
              </a:rPr>
              <a:t> Because the data requirements are </a:t>
            </a:r>
            <a:r>
              <a:rPr lang="en-US" altLang="en-US" sz="2400" i="1">
                <a:solidFill>
                  <a:srgbClr val="FFFFFF"/>
                </a:solidFill>
                <a:sym typeface="Symbol" panose="05050102010706020507" pitchFamily="18" charset="2"/>
              </a:rPr>
              <a:t>relatively</a:t>
            </a:r>
            <a:r>
              <a:rPr lang="en-US" altLang="en-US" sz="2400">
                <a:solidFill>
                  <a:srgbClr val="FFFFFF"/>
                </a:solidFill>
                <a:sym typeface="Symbol" panose="05050102010706020507" pitchFamily="18" charset="2"/>
              </a:rPr>
              <a:t> modest,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FFFF"/>
                </a:solidFill>
                <a:sym typeface="Symbol" panose="05050102010706020507" pitchFamily="18" charset="2"/>
              </a:rPr>
              <a:t>  it is most common to determine the cross-correlation 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FFFF"/>
                </a:solidFill>
                <a:sym typeface="Symbol" panose="05050102010706020507" pitchFamily="18" charset="2"/>
              </a:rPr>
              <a:t>  function and obtain the “lag” (mean response time):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FFFFFF"/>
              </a:solidFill>
            </a:endParaRPr>
          </a:p>
        </p:txBody>
      </p:sp>
      <p:pic>
        <p:nvPicPr>
          <p:cNvPr id="645124" name="Picture 4" descr="lc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657600"/>
            <a:ext cx="4114800" cy="280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45125" name="Group 5"/>
          <p:cNvGrpSpPr>
            <a:grpSpLocks/>
          </p:cNvGrpSpPr>
          <p:nvPr/>
        </p:nvGrpSpPr>
        <p:grpSpPr bwMode="auto">
          <a:xfrm>
            <a:off x="3733800" y="3657600"/>
            <a:ext cx="5257800" cy="2795588"/>
            <a:chOff x="2352" y="2304"/>
            <a:chExt cx="3312" cy="1761"/>
          </a:xfrm>
        </p:grpSpPr>
        <p:pic>
          <p:nvPicPr>
            <p:cNvPr id="645126" name="Picture 6" descr="cc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2304"/>
              <a:ext cx="2544" cy="1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45127" name="Line 7"/>
            <p:cNvSpPr>
              <a:spLocks noChangeShapeType="1"/>
            </p:cNvSpPr>
            <p:nvPr/>
          </p:nvSpPr>
          <p:spPr bwMode="auto">
            <a:xfrm>
              <a:off x="2352" y="2544"/>
              <a:ext cx="12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</p:grpSp>
      <p:graphicFrame>
        <p:nvGraphicFramePr>
          <p:cNvPr id="645128" name="Object 8"/>
          <p:cNvGraphicFramePr>
            <a:graphicFrameLocks noChangeAspect="1"/>
          </p:cNvGraphicFramePr>
          <p:nvPr/>
        </p:nvGraphicFramePr>
        <p:xfrm>
          <a:off x="2459038" y="2667000"/>
          <a:ext cx="4454525" cy="61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9" name="Equation" r:id="rId5" imgW="2019240" imgH="279360" progId="Equation.DSMT4">
                  <p:embed/>
                </p:oleObj>
              </mc:Choice>
              <mc:Fallback>
                <p:oleObj name="Equation" r:id="rId5" imgW="201924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9038" y="2667000"/>
                        <a:ext cx="4454525" cy="615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8868012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BC839-4DD8-45F8-86CB-A736259F8356}" type="slidenum">
              <a:rPr lang="en-US" altLang="en-US">
                <a:solidFill>
                  <a:srgbClr val="FFFFFF"/>
                </a:solidFill>
              </a:rPr>
              <a:pPr/>
              <a:t>44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4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181600" y="381000"/>
            <a:ext cx="3810000" cy="1143000"/>
          </a:xfrm>
        </p:spPr>
        <p:txBody>
          <a:bodyPr/>
          <a:lstStyle/>
          <a:p>
            <a:r>
              <a:rPr lang="en-US" altLang="en-US" sz="3600"/>
              <a:t>Reverberation Mapping Results</a:t>
            </a:r>
            <a:endParaRPr lang="en-US" altLang="en-US" sz="4000"/>
          </a:p>
        </p:txBody>
      </p:sp>
      <p:sp>
        <p:nvSpPr>
          <p:cNvPr id="64921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486400" y="1676400"/>
            <a:ext cx="34290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>
                <a:solidFill>
                  <a:schemeClr val="hlink"/>
                </a:solidFill>
              </a:rPr>
              <a:t>Reverberation lags have been measured for nearly 50 AGNs, mostly for H</a:t>
            </a:r>
            <a:r>
              <a:rPr lang="en-US" altLang="en-US" sz="2400">
                <a:solidFill>
                  <a:schemeClr val="hlink"/>
                </a:solidFill>
                <a:sym typeface="Symbol" panose="05050102010706020507" pitchFamily="18" charset="2"/>
              </a:rPr>
              <a:t>, but in some cases for multiple lines.</a:t>
            </a:r>
          </a:p>
          <a:p>
            <a:pPr>
              <a:lnSpc>
                <a:spcPct val="90000"/>
              </a:lnSpc>
            </a:pPr>
            <a:r>
              <a:rPr lang="en-US" altLang="en-US" sz="2400">
                <a:solidFill>
                  <a:schemeClr val="hlink"/>
                </a:solidFill>
              </a:rPr>
              <a:t>AGNs with lags for multiple lines show that highest ionization emission lines respond most rapidly </a:t>
            </a:r>
            <a:r>
              <a:rPr lang="en-US" altLang="en-US" sz="2400">
                <a:solidFill>
                  <a:schemeClr val="hlink"/>
                </a:solidFill>
                <a:sym typeface="Math A" pitchFamily="18" charset="2"/>
              </a:rPr>
              <a:t></a:t>
            </a:r>
            <a:r>
              <a:rPr lang="en-US" altLang="en-US" sz="2400">
                <a:solidFill>
                  <a:schemeClr val="hlink"/>
                </a:solidFill>
                <a:sym typeface="Math C" pitchFamily="2" charset="2"/>
              </a:rPr>
              <a:t> ionization stratification</a:t>
            </a:r>
          </a:p>
          <a:p>
            <a:pPr>
              <a:lnSpc>
                <a:spcPct val="90000"/>
              </a:lnSpc>
            </a:pPr>
            <a:endParaRPr lang="en-US" altLang="en-US" sz="2400">
              <a:solidFill>
                <a:schemeClr val="hlink"/>
              </a:solidFill>
            </a:endParaRPr>
          </a:p>
        </p:txBody>
      </p:sp>
      <p:pic>
        <p:nvPicPr>
          <p:cNvPr id="649220" name="Picture 4" descr="5548ccf"/>
          <p:cNvPicPr>
            <a:picLocks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156200" cy="6858000"/>
          </a:xfrm>
        </p:spPr>
      </p:pic>
    </p:spTree>
    <p:extLst>
      <p:ext uri="{BB962C8B-B14F-4D97-AF65-F5344CB8AC3E}">
        <p14:creationId xmlns:p14="http://schemas.microsoft.com/office/powerpoint/2010/main" val="135991989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23CA4-97F6-4654-A892-B4414EFA4615}" type="slidenum">
              <a:rPr lang="en-US" altLang="en-US">
                <a:solidFill>
                  <a:srgbClr val="FFFFFF"/>
                </a:solidFill>
              </a:rPr>
              <a:pPr/>
              <a:t>45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08612" name="Rectangle 4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r>
              <a:rPr lang="en-US" altLang="en-US" sz="4000"/>
              <a:t>Measuring the Emission-Line Widths</a:t>
            </a:r>
          </a:p>
        </p:txBody>
      </p:sp>
      <p:sp>
        <p:nvSpPr>
          <p:cNvPr id="708614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953000" y="1447800"/>
            <a:ext cx="4191000" cy="4724400"/>
          </a:xfrm>
        </p:spPr>
        <p:txBody>
          <a:bodyPr/>
          <a:lstStyle/>
          <a:p>
            <a:r>
              <a:rPr lang="en-US" altLang="en-US" sz="2800"/>
              <a:t>We preferentially measure line widths in the rms residual spectrum.</a:t>
            </a:r>
          </a:p>
          <a:p>
            <a:pPr lvl="1"/>
            <a:r>
              <a:rPr lang="en-US" altLang="en-US" sz="2400"/>
              <a:t>Constant features disappear, less blending.</a:t>
            </a:r>
          </a:p>
          <a:p>
            <a:pPr lvl="1"/>
            <a:r>
              <a:rPr lang="en-US" altLang="en-US" sz="2400"/>
              <a:t>Captures the velocity dispersion of the gas that is responding to continuum variations.</a:t>
            </a:r>
          </a:p>
        </p:txBody>
      </p:sp>
      <p:pic>
        <p:nvPicPr>
          <p:cNvPr id="708615" name="Picture 7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447800"/>
            <a:ext cx="4648200" cy="43338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38100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708616" name="Text Box 8"/>
          <p:cNvSpPr txBox="1">
            <a:spLocks noChangeArrowheads="1"/>
          </p:cNvSpPr>
          <p:nvPr/>
        </p:nvSpPr>
        <p:spPr bwMode="auto">
          <a:xfrm>
            <a:off x="247650" y="6019800"/>
            <a:ext cx="45037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99CCFF"/>
                </a:solidFill>
              </a:rPr>
              <a:t>Grier et al. 2012b, ApJ, 755:60</a:t>
            </a:r>
          </a:p>
        </p:txBody>
      </p:sp>
    </p:spTree>
    <p:extLst>
      <p:ext uri="{BB962C8B-B14F-4D97-AF65-F5344CB8AC3E}">
        <p14:creationId xmlns:p14="http://schemas.microsoft.com/office/powerpoint/2010/main" val="45388979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2971800" cy="1447800"/>
          </a:xfrm>
        </p:spPr>
        <p:txBody>
          <a:bodyPr/>
          <a:lstStyle/>
          <a:p>
            <a:r>
              <a:rPr lang="en-US" altLang="en-US" sz="3200"/>
              <a:t>A Virialized BLR</a:t>
            </a:r>
          </a:p>
        </p:txBody>
      </p:sp>
      <p:sp>
        <p:nvSpPr>
          <p:cNvPr id="65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371600"/>
            <a:ext cx="3124200" cy="5105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>
                <a:sym typeface="Symbol" panose="05050102010706020507" pitchFamily="18" charset="2"/>
              </a:rPr>
              <a:t></a:t>
            </a:r>
            <a:r>
              <a:rPr lang="en-US" altLang="en-US" sz="2800" i="1">
                <a:sym typeface="Symbol" panose="05050102010706020507" pitchFamily="18" charset="2"/>
              </a:rPr>
              <a:t>V</a:t>
            </a:r>
            <a:r>
              <a:rPr lang="en-US" altLang="en-US" sz="2800"/>
              <a:t> </a:t>
            </a:r>
            <a:r>
              <a:rPr lang="en-US" altLang="en-US" sz="2800">
                <a:sym typeface="Symbol" panose="05050102010706020507" pitchFamily="18" charset="2"/>
              </a:rPr>
              <a:t> </a:t>
            </a:r>
            <a:r>
              <a:rPr lang="en-US" altLang="en-US" sz="2800" i="1"/>
              <a:t>R</a:t>
            </a:r>
            <a:r>
              <a:rPr lang="en-US" altLang="en-US" sz="2800"/>
              <a:t> </a:t>
            </a:r>
            <a:r>
              <a:rPr lang="en-US" altLang="en-US" sz="2800" baseline="30000">
                <a:cs typeface="Arial" panose="020B0604020202020204" pitchFamily="34" charset="0"/>
              </a:rPr>
              <a:t>–</a:t>
            </a:r>
            <a:r>
              <a:rPr lang="en-US" altLang="en-US" sz="2800" baseline="30000"/>
              <a:t>1/2 </a:t>
            </a:r>
            <a:r>
              <a:rPr lang="en-US" altLang="en-US" sz="2800"/>
              <a:t>for every AGN in which it is testable.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Suggests that gravity is the principal dynamical force in the BLR.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Caveat: radiation pressure! </a:t>
            </a:r>
            <a:endParaRPr lang="en-US" altLang="en-US" sz="2000" b="1">
              <a:solidFill>
                <a:srgbClr val="99CCFF"/>
              </a:solidFill>
            </a:endParaRPr>
          </a:p>
        </p:txBody>
      </p:sp>
      <p:pic>
        <p:nvPicPr>
          <p:cNvPr id="65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114800"/>
            <a:ext cx="2743200" cy="252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0245" name="Text Box 5"/>
          <p:cNvSpPr txBox="1">
            <a:spLocks noChangeArrowheads="1"/>
          </p:cNvSpPr>
          <p:nvPr/>
        </p:nvSpPr>
        <p:spPr bwMode="auto">
          <a:xfrm>
            <a:off x="3581400" y="3657600"/>
            <a:ext cx="283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99CCFF"/>
                </a:solidFill>
              </a:rPr>
              <a:t>Peterson &amp; Wandel 2002</a:t>
            </a:r>
          </a:p>
        </p:txBody>
      </p:sp>
      <p:sp>
        <p:nvSpPr>
          <p:cNvPr id="650246" name="Text Box 6"/>
          <p:cNvSpPr txBox="1">
            <a:spLocks noChangeArrowheads="1"/>
          </p:cNvSpPr>
          <p:nvPr/>
        </p:nvSpPr>
        <p:spPr bwMode="auto">
          <a:xfrm>
            <a:off x="5029200" y="4343400"/>
            <a:ext cx="1009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FF"/>
                </a:solidFill>
              </a:rPr>
              <a:t>Mrk 110</a:t>
            </a:r>
          </a:p>
        </p:txBody>
      </p:sp>
      <p:sp>
        <p:nvSpPr>
          <p:cNvPr id="650247" name="Text Box 7"/>
          <p:cNvSpPr txBox="1">
            <a:spLocks noChangeArrowheads="1"/>
          </p:cNvSpPr>
          <p:nvPr/>
        </p:nvSpPr>
        <p:spPr bwMode="auto">
          <a:xfrm>
            <a:off x="6477000" y="6248400"/>
            <a:ext cx="2051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99CCFF"/>
                </a:solidFill>
              </a:rPr>
              <a:t>Kollatschny 2003</a:t>
            </a:r>
          </a:p>
        </p:txBody>
      </p:sp>
      <p:pic>
        <p:nvPicPr>
          <p:cNvPr id="65024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538" y="0"/>
            <a:ext cx="2557462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0249" name="Text Box 9"/>
          <p:cNvSpPr txBox="1">
            <a:spLocks noChangeArrowheads="1"/>
          </p:cNvSpPr>
          <p:nvPr/>
        </p:nvSpPr>
        <p:spPr bwMode="auto">
          <a:xfrm>
            <a:off x="7010400" y="5334000"/>
            <a:ext cx="1962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99CCFF"/>
                </a:solidFill>
              </a:rPr>
              <a:t>Bentz et al. 2009</a:t>
            </a:r>
          </a:p>
        </p:txBody>
      </p:sp>
      <p:pic>
        <p:nvPicPr>
          <p:cNvPr id="650250" name="Picture 10" descr="col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" t="4256" r="9122" b="4256"/>
          <a:stretch>
            <a:fillRect/>
          </a:stretch>
        </p:blipFill>
        <p:spPr bwMode="auto">
          <a:xfrm>
            <a:off x="3697288" y="0"/>
            <a:ext cx="2720975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900325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1E494-DC82-42A5-B56D-AE01585100DE}" type="slidenum">
              <a:rPr lang="en-US" altLang="en-US">
                <a:solidFill>
                  <a:srgbClr val="FFFFFF"/>
                </a:solidFill>
              </a:rPr>
              <a:pPr/>
              <a:t>47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9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altLang="en-US"/>
              <a:t>Reverberation-Based Masses</a:t>
            </a:r>
          </a:p>
        </p:txBody>
      </p:sp>
      <p:graphicFrame>
        <p:nvGraphicFramePr>
          <p:cNvPr id="691204" name="Object 4"/>
          <p:cNvGraphicFramePr>
            <a:graphicFrameLocks noChangeAspect="1"/>
          </p:cNvGraphicFramePr>
          <p:nvPr/>
        </p:nvGraphicFramePr>
        <p:xfrm>
          <a:off x="1981200" y="2057400"/>
          <a:ext cx="4887913" cy="96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3" name="Equation" r:id="rId3" imgW="1218960" imgH="241200" progId="Equation.DSMT4">
                  <p:embed/>
                </p:oleObj>
              </mc:Choice>
              <mc:Fallback>
                <p:oleObj name="Equation" r:id="rId3" imgW="121896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2057400"/>
                        <a:ext cx="4887913" cy="968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91212" name="Group 12"/>
          <p:cNvGrpSpPr>
            <a:grpSpLocks/>
          </p:cNvGrpSpPr>
          <p:nvPr/>
        </p:nvGrpSpPr>
        <p:grpSpPr bwMode="auto">
          <a:xfrm>
            <a:off x="4495800" y="2895600"/>
            <a:ext cx="4364038" cy="1303338"/>
            <a:chOff x="2832" y="1824"/>
            <a:chExt cx="2749" cy="821"/>
          </a:xfrm>
        </p:grpSpPr>
        <p:sp>
          <p:nvSpPr>
            <p:cNvPr id="691206" name="Line 6"/>
            <p:cNvSpPr>
              <a:spLocks noChangeShapeType="1"/>
            </p:cNvSpPr>
            <p:nvPr/>
          </p:nvSpPr>
          <p:spPr bwMode="auto">
            <a:xfrm>
              <a:off x="2832" y="1824"/>
              <a:ext cx="672" cy="0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691207" name="Text Box 7"/>
            <p:cNvSpPr txBox="1">
              <a:spLocks noChangeArrowheads="1"/>
            </p:cNvSpPr>
            <p:nvPr/>
          </p:nvSpPr>
          <p:spPr bwMode="auto">
            <a:xfrm>
              <a:off x="2918" y="1897"/>
              <a:ext cx="2663" cy="7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>
                  <a:solidFill>
                    <a:srgbClr val="FFFFFF"/>
                  </a:solidFill>
                </a:rPr>
                <a:t>Observables: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i="1">
                  <a:solidFill>
                    <a:srgbClr val="FFFFFF"/>
                  </a:solidFill>
                </a:rPr>
                <a:t>r</a:t>
              </a:r>
              <a:r>
                <a:rPr lang="en-US" altLang="en-US" sz="2400">
                  <a:solidFill>
                    <a:srgbClr val="FFFFFF"/>
                  </a:solidFill>
                </a:rPr>
                <a:t> = BLR radius (reverberation)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>
                  <a:solidFill>
                    <a:srgbClr val="FFFFFF"/>
                  </a:solidFill>
                  <a:sym typeface="Symbol" panose="05050102010706020507" pitchFamily="18" charset="2"/>
                </a:rPr>
                <a:t></a:t>
              </a:r>
              <a:r>
                <a:rPr lang="en-US" altLang="en-US" sz="2400" i="1">
                  <a:solidFill>
                    <a:srgbClr val="FFFFFF"/>
                  </a:solidFill>
                  <a:sym typeface="Symbol" panose="05050102010706020507" pitchFamily="18" charset="2"/>
                </a:rPr>
                <a:t>V</a:t>
              </a:r>
              <a:r>
                <a:rPr lang="en-US" altLang="en-US" sz="2400">
                  <a:solidFill>
                    <a:srgbClr val="FFFFFF"/>
                  </a:solidFill>
                  <a:sym typeface="Symbol" panose="05050102010706020507" pitchFamily="18" charset="2"/>
                </a:rPr>
                <a:t> = Emission-line width</a:t>
              </a:r>
            </a:p>
          </p:txBody>
        </p:sp>
      </p:grpSp>
      <p:grpSp>
        <p:nvGrpSpPr>
          <p:cNvPr id="691211" name="Group 11"/>
          <p:cNvGrpSpPr>
            <a:grpSpLocks/>
          </p:cNvGrpSpPr>
          <p:nvPr/>
        </p:nvGrpSpPr>
        <p:grpSpPr bwMode="auto">
          <a:xfrm>
            <a:off x="3581400" y="1371600"/>
            <a:ext cx="4284663" cy="1676400"/>
            <a:chOff x="288" y="2880"/>
            <a:chExt cx="2699" cy="1056"/>
          </a:xfrm>
        </p:grpSpPr>
        <p:sp>
          <p:nvSpPr>
            <p:cNvPr id="691208" name="Rectangle 8"/>
            <p:cNvSpPr>
              <a:spLocks noChangeArrowheads="1"/>
            </p:cNvSpPr>
            <p:nvPr/>
          </p:nvSpPr>
          <p:spPr bwMode="auto">
            <a:xfrm>
              <a:off x="774" y="3312"/>
              <a:ext cx="1728" cy="624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691210" name="Text Box 10"/>
            <p:cNvSpPr txBox="1">
              <a:spLocks noChangeArrowheads="1"/>
            </p:cNvSpPr>
            <p:nvPr/>
          </p:nvSpPr>
          <p:spPr bwMode="auto">
            <a:xfrm>
              <a:off x="288" y="2880"/>
              <a:ext cx="269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>
                  <a:solidFill>
                    <a:srgbClr val="FFFFFF"/>
                  </a:solidFill>
                </a:rPr>
                <a:t>“Virial Product” (units of mass)</a:t>
              </a:r>
            </a:p>
          </p:txBody>
        </p:sp>
      </p:grpSp>
      <p:grpSp>
        <p:nvGrpSpPr>
          <p:cNvPr id="691217" name="Group 17"/>
          <p:cNvGrpSpPr>
            <a:grpSpLocks/>
          </p:cNvGrpSpPr>
          <p:nvPr/>
        </p:nvGrpSpPr>
        <p:grpSpPr bwMode="auto">
          <a:xfrm>
            <a:off x="1066800" y="2971800"/>
            <a:ext cx="5640388" cy="2667000"/>
            <a:chOff x="144" y="2208"/>
            <a:chExt cx="3553" cy="1680"/>
          </a:xfrm>
        </p:grpSpPr>
        <p:sp>
          <p:nvSpPr>
            <p:cNvPr id="691213" name="Line 13"/>
            <p:cNvSpPr>
              <a:spLocks noChangeShapeType="1"/>
            </p:cNvSpPr>
            <p:nvPr/>
          </p:nvSpPr>
          <p:spPr bwMode="auto">
            <a:xfrm flipV="1">
              <a:off x="1921" y="2208"/>
              <a:ext cx="0" cy="96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grpSp>
          <p:nvGrpSpPr>
            <p:cNvPr id="691216" name="Group 16"/>
            <p:cNvGrpSpPr>
              <a:grpSpLocks/>
            </p:cNvGrpSpPr>
            <p:nvPr/>
          </p:nvGrpSpPr>
          <p:grpSpPr bwMode="auto">
            <a:xfrm>
              <a:off x="144" y="3168"/>
              <a:ext cx="3553" cy="720"/>
              <a:chOff x="1249" y="3120"/>
              <a:chExt cx="3553" cy="720"/>
            </a:xfrm>
          </p:grpSpPr>
          <p:sp>
            <p:nvSpPr>
              <p:cNvPr id="691214" name="Text Box 14"/>
              <p:cNvSpPr txBox="1">
                <a:spLocks noChangeArrowheads="1"/>
              </p:cNvSpPr>
              <p:nvPr/>
            </p:nvSpPr>
            <p:spPr bwMode="auto">
              <a:xfrm>
                <a:off x="1382" y="3193"/>
                <a:ext cx="3331" cy="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400">
                    <a:solidFill>
                      <a:srgbClr val="FFFFFF"/>
                    </a:solidFill>
                  </a:rPr>
                  <a:t>Set by geometry and inclination</a:t>
                </a:r>
              </a:p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400">
                    <a:solidFill>
                      <a:srgbClr val="FFFFFF"/>
                    </a:solidFill>
                  </a:rPr>
                  <a:t>(subsumes everything we don’t know)</a:t>
                </a:r>
              </a:p>
            </p:txBody>
          </p:sp>
          <p:sp>
            <p:nvSpPr>
              <p:cNvPr id="691215" name="Rectangle 15"/>
              <p:cNvSpPr>
                <a:spLocks noChangeArrowheads="1"/>
              </p:cNvSpPr>
              <p:nvPr/>
            </p:nvSpPr>
            <p:spPr bwMode="auto">
              <a:xfrm>
                <a:off x="1249" y="3120"/>
                <a:ext cx="3553" cy="720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691218" name="Text Box 18"/>
          <p:cNvSpPr txBox="1">
            <a:spLocks noChangeArrowheads="1"/>
          </p:cNvSpPr>
          <p:nvPr/>
        </p:nvSpPr>
        <p:spPr bwMode="auto">
          <a:xfrm>
            <a:off x="990600" y="5791200"/>
            <a:ext cx="627856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FFFF"/>
                </a:solidFill>
              </a:rPr>
              <a:t>If we have independent measures of </a:t>
            </a:r>
            <a:r>
              <a:rPr lang="en-US" altLang="en-US" sz="2400" i="1">
                <a:solidFill>
                  <a:srgbClr val="FFFFFF"/>
                </a:solidFill>
              </a:rPr>
              <a:t>M</a:t>
            </a:r>
            <a:r>
              <a:rPr lang="en-US" altLang="en-US" sz="2400" baseline="-25000">
                <a:solidFill>
                  <a:srgbClr val="FFFFFF"/>
                </a:solidFill>
              </a:rPr>
              <a:t>BH</a:t>
            </a:r>
            <a:r>
              <a:rPr lang="en-US" altLang="en-US" sz="2400">
                <a:solidFill>
                  <a:srgbClr val="FFFFFF"/>
                </a:solidFill>
              </a:rPr>
              <a:t>, we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FFFF"/>
                </a:solidFill>
              </a:rPr>
              <a:t>can compute an ensemble average &lt;</a:t>
            </a:r>
            <a:r>
              <a:rPr lang="en-US" altLang="en-US" sz="2400" i="1">
                <a:solidFill>
                  <a:srgbClr val="FFFFFF"/>
                </a:solidFill>
              </a:rPr>
              <a:t>f </a:t>
            </a:r>
            <a:r>
              <a:rPr lang="en-US" altLang="en-US" sz="2400">
                <a:solidFill>
                  <a:srgbClr val="FFFFFF"/>
                </a:solidFill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36921114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91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91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91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91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121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20CF0-0029-47E0-88B6-D8A28B3BED96}" type="slidenum">
              <a:rPr lang="en-US" altLang="en-US">
                <a:solidFill>
                  <a:srgbClr val="FFFFFF"/>
                </a:solidFill>
              </a:rPr>
              <a:pPr/>
              <a:t>48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52290" name="Text Box 2"/>
          <p:cNvSpPr txBox="1">
            <a:spLocks noChangeArrowheads="1"/>
          </p:cNvSpPr>
          <p:nvPr/>
        </p:nvSpPr>
        <p:spPr bwMode="auto">
          <a:xfrm>
            <a:off x="457200" y="1295400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  <a:sym typeface="Symbol" panose="05050102010706020507" pitchFamily="18" charset="2"/>
              </a:rPr>
              <a:t>  </a:t>
            </a:r>
          </a:p>
        </p:txBody>
      </p:sp>
      <p:sp>
        <p:nvSpPr>
          <p:cNvPr id="652291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altLang="en-US"/>
              <a:t>The AGN </a:t>
            </a:r>
            <a:r>
              <a:rPr lang="en-US" altLang="en-US" i="1"/>
              <a:t>M</a:t>
            </a:r>
            <a:r>
              <a:rPr lang="en-US" altLang="en-US" baseline="-25000"/>
              <a:t>BH</a:t>
            </a:r>
            <a:r>
              <a:rPr lang="en-US" altLang="en-US">
                <a:cs typeface="Arial" panose="020B0604020202020204" pitchFamily="34" charset="0"/>
              </a:rPr>
              <a:t>–</a:t>
            </a:r>
            <a:r>
              <a:rPr lang="en-US" altLang="en-US">
                <a:cs typeface="Arial" panose="020B0604020202020204" pitchFamily="34" charset="0"/>
                <a:sym typeface="Symbol" panose="05050102010706020507" pitchFamily="18" charset="2"/>
              </a:rPr>
              <a:t></a:t>
            </a:r>
            <a:r>
              <a:rPr lang="en-US" altLang="en-US" baseline="-25000">
                <a:cs typeface="Arial" panose="020B0604020202020204" pitchFamily="34" charset="0"/>
                <a:sym typeface="Symbol" panose="05050102010706020507" pitchFamily="18" charset="2"/>
              </a:rPr>
              <a:t>* </a:t>
            </a:r>
            <a:r>
              <a:rPr lang="en-US" altLang="en-US">
                <a:cs typeface="Arial" panose="020B0604020202020204" pitchFamily="34" charset="0"/>
                <a:sym typeface="Symbol" panose="05050102010706020507" pitchFamily="18" charset="2"/>
              </a:rPr>
              <a:t>Relationship</a:t>
            </a:r>
          </a:p>
        </p:txBody>
      </p:sp>
      <p:sp>
        <p:nvSpPr>
          <p:cNvPr id="65229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800600" y="1143000"/>
            <a:ext cx="4343400" cy="5181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/>
              <a:t>Assume slope and zero point of most recent quiescent galaxy calibration.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2800">
                <a:solidFill>
                  <a:schemeClr val="tx2"/>
                </a:solidFill>
                <a:sym typeface="Symbol" panose="05050102010706020507" pitchFamily="18" charset="2"/>
              </a:rPr>
              <a:t>	</a:t>
            </a:r>
            <a:r>
              <a:rPr lang="en-US" altLang="en-US" sz="2800" i="1">
                <a:solidFill>
                  <a:schemeClr val="tx2"/>
                </a:solidFill>
              </a:rPr>
              <a:t>f </a:t>
            </a:r>
            <a:r>
              <a:rPr lang="en-US" altLang="en-US" sz="2800">
                <a:solidFill>
                  <a:schemeClr val="tx2"/>
                </a:solidFill>
                <a:sym typeface="Symbol" panose="05050102010706020507" pitchFamily="18" charset="2"/>
              </a:rPr>
              <a:t></a:t>
            </a:r>
            <a:r>
              <a:rPr lang="en-US" altLang="en-US" sz="2800">
                <a:solidFill>
                  <a:schemeClr val="tx2"/>
                </a:solidFill>
              </a:rPr>
              <a:t> = 5.25 </a:t>
            </a:r>
            <a:r>
              <a:rPr lang="en-US" altLang="en-US" sz="2800">
                <a:solidFill>
                  <a:schemeClr val="tx2"/>
                </a:solidFill>
                <a:cs typeface="Arial" panose="020B0604020202020204" pitchFamily="34" charset="0"/>
              </a:rPr>
              <a:t>± 1.21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altLang="en-US" sz="1800" b="1">
                <a:solidFill>
                  <a:srgbClr val="99CCFF"/>
                </a:solidFill>
                <a:cs typeface="Arial" panose="020B0604020202020204" pitchFamily="34" charset="0"/>
              </a:rPr>
              <a:t>Woo et al. 2010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Maximum likelihood places an upper limit on intrinsic scatter        </a:t>
            </a:r>
            <a:r>
              <a:rPr lang="en-US" altLang="en-US" sz="2800">
                <a:sym typeface="Symbol" panose="05050102010706020507" pitchFamily="18" charset="2"/>
              </a:rPr>
              <a:t>log</a:t>
            </a:r>
            <a:r>
              <a:rPr lang="en-US" altLang="en-US" sz="2800"/>
              <a:t> </a:t>
            </a:r>
            <a:r>
              <a:rPr lang="en-US" altLang="en-US" sz="2800" i="1"/>
              <a:t>M</a:t>
            </a:r>
            <a:r>
              <a:rPr lang="en-US" altLang="en-US" sz="2800" baseline="-25000"/>
              <a:t>BH</a:t>
            </a:r>
            <a:r>
              <a:rPr lang="en-US" altLang="en-US" sz="2800"/>
              <a:t> ~ 0.40 dex.</a:t>
            </a:r>
          </a:p>
          <a:p>
            <a:pPr lvl="1">
              <a:lnSpc>
                <a:spcPct val="90000"/>
              </a:lnSpc>
            </a:pPr>
            <a:r>
              <a:rPr lang="en-US" altLang="en-US" sz="2400">
                <a:cs typeface="Arial" panose="020B0604020202020204" pitchFamily="34" charset="0"/>
              </a:rPr>
              <a:t>Consistent with quiescent galaxies.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sym typeface="Symbol" panose="05050102010706020507" pitchFamily="18" charset="2"/>
              </a:rPr>
              <a:t>	</a:t>
            </a:r>
          </a:p>
        </p:txBody>
      </p:sp>
      <p:pic>
        <p:nvPicPr>
          <p:cNvPr id="652293" name="Picture 5" descr="bestfit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447800"/>
            <a:ext cx="4343400" cy="40370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52294" name="Text Box 6"/>
          <p:cNvSpPr txBox="1">
            <a:spLocks noChangeArrowheads="1"/>
          </p:cNvSpPr>
          <p:nvPr/>
        </p:nvSpPr>
        <p:spPr bwMode="auto">
          <a:xfrm>
            <a:off x="1511300" y="5867400"/>
            <a:ext cx="1835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99CCFF"/>
                </a:solidFill>
                <a:sym typeface="Symbol" panose="05050102010706020507" pitchFamily="18" charset="2"/>
              </a:rPr>
              <a:t>Woo et al. 2010</a:t>
            </a:r>
          </a:p>
        </p:txBody>
      </p:sp>
    </p:spTree>
    <p:extLst>
      <p:ext uri="{BB962C8B-B14F-4D97-AF65-F5344CB8AC3E}">
        <p14:creationId xmlns:p14="http://schemas.microsoft.com/office/powerpoint/2010/main" val="316356478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A5F8A-9A88-4E2A-A7B3-6D67F0E9A124}" type="slidenum">
              <a:rPr lang="en-US" altLang="en-US">
                <a:solidFill>
                  <a:srgbClr val="FFFFFF"/>
                </a:solidFill>
              </a:rPr>
              <a:pPr/>
              <a:t>49</a:t>
            </a:fld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654338" name="Picture 2" descr="ml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2" r="6000" b="4259"/>
          <a:stretch>
            <a:fillRect/>
          </a:stretch>
        </p:blipFill>
        <p:spPr>
          <a:xfrm>
            <a:off x="0" y="1676400"/>
            <a:ext cx="4953000" cy="35829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54339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altLang="en-US" sz="4000"/>
              <a:t>The AGN </a:t>
            </a:r>
            <a:r>
              <a:rPr lang="en-US" altLang="en-US" sz="4000" i="1"/>
              <a:t>M</a:t>
            </a:r>
            <a:r>
              <a:rPr lang="en-US" altLang="en-US" sz="4000" baseline="-25000"/>
              <a:t>BH</a:t>
            </a:r>
            <a:r>
              <a:rPr lang="en-US" altLang="en-US" sz="4000">
                <a:cs typeface="Arial" panose="020B0604020202020204" pitchFamily="34" charset="0"/>
              </a:rPr>
              <a:t>–</a:t>
            </a:r>
            <a:r>
              <a:rPr lang="en-US" altLang="en-US" sz="4000" i="1">
                <a:cs typeface="Arial" panose="020B0604020202020204" pitchFamily="34" charset="0"/>
              </a:rPr>
              <a:t>L</a:t>
            </a:r>
            <a:r>
              <a:rPr lang="en-US" altLang="en-US" sz="4000" baseline="-25000">
                <a:cs typeface="Arial" panose="020B0604020202020204" pitchFamily="34" charset="0"/>
              </a:rPr>
              <a:t>bulge</a:t>
            </a:r>
            <a:r>
              <a:rPr lang="en-US" altLang="en-US" sz="4000">
                <a:cs typeface="Arial" panose="020B0604020202020204" pitchFamily="34" charset="0"/>
              </a:rPr>
              <a:t> Relationship</a:t>
            </a:r>
          </a:p>
        </p:txBody>
      </p:sp>
      <p:sp>
        <p:nvSpPr>
          <p:cNvPr id="65434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953000" y="1295400"/>
            <a:ext cx="3962400" cy="5029200"/>
          </a:xfrm>
        </p:spPr>
        <p:txBody>
          <a:bodyPr/>
          <a:lstStyle/>
          <a:p>
            <a:r>
              <a:rPr lang="en-US" altLang="en-US" sz="2800"/>
              <a:t>Line shows best-fit to quiescent galaxies</a:t>
            </a:r>
          </a:p>
          <a:p>
            <a:r>
              <a:rPr lang="en-US" altLang="en-US" sz="2800"/>
              <a:t>Maximum likelihood gives upper limit to intrinsic scatter       </a:t>
            </a:r>
            <a:r>
              <a:rPr lang="en-US" altLang="en-US" sz="2800">
                <a:sym typeface="Symbol" panose="05050102010706020507" pitchFamily="18" charset="2"/>
              </a:rPr>
              <a:t>log</a:t>
            </a:r>
            <a:r>
              <a:rPr lang="en-US" altLang="en-US" sz="2800"/>
              <a:t> </a:t>
            </a:r>
            <a:r>
              <a:rPr lang="en-US" altLang="en-US" sz="2800" i="1"/>
              <a:t>M</a:t>
            </a:r>
            <a:r>
              <a:rPr lang="en-US" altLang="en-US" sz="2800" baseline="-25000"/>
              <a:t>BH</a:t>
            </a:r>
            <a:r>
              <a:rPr lang="en-US" altLang="en-US" sz="2800"/>
              <a:t> ~ 0.17 dex.</a:t>
            </a:r>
          </a:p>
          <a:p>
            <a:pPr lvl="1"/>
            <a:r>
              <a:rPr lang="en-US" altLang="en-US" sz="2400"/>
              <a:t>Smaller than quiescent galaxies (</a:t>
            </a:r>
            <a:r>
              <a:rPr lang="en-US" altLang="en-US" sz="2400">
                <a:sym typeface="Symbol" panose="05050102010706020507" pitchFamily="18" charset="2"/>
              </a:rPr>
              <a:t>log</a:t>
            </a:r>
            <a:r>
              <a:rPr lang="en-US" altLang="en-US" sz="2400"/>
              <a:t> </a:t>
            </a:r>
            <a:r>
              <a:rPr lang="en-US" altLang="en-US" sz="2400" i="1"/>
              <a:t>M</a:t>
            </a:r>
            <a:r>
              <a:rPr lang="en-US" altLang="en-US" sz="2400" baseline="-25000"/>
              <a:t>BH</a:t>
            </a:r>
            <a:r>
              <a:rPr lang="en-US" altLang="en-US" sz="2400"/>
              <a:t> ~ 0.38 dex).</a:t>
            </a:r>
          </a:p>
          <a:p>
            <a:endParaRPr lang="en-US" altLang="en-US" sz="2800"/>
          </a:p>
          <a:p>
            <a:endParaRPr lang="en-US" altLang="en-US" sz="2800"/>
          </a:p>
        </p:txBody>
      </p:sp>
    </p:spTree>
    <p:extLst>
      <p:ext uri="{BB962C8B-B14F-4D97-AF65-F5344CB8AC3E}">
        <p14:creationId xmlns:p14="http://schemas.microsoft.com/office/powerpoint/2010/main" val="369342905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56" y="0"/>
            <a:ext cx="8903000" cy="686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59536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8534400" cy="1143000"/>
          </a:xfrm>
        </p:spPr>
        <p:txBody>
          <a:bodyPr/>
          <a:lstStyle/>
          <a:p>
            <a:r>
              <a:rPr lang="en-US" altLang="en-US" sz="4000"/>
              <a:t>Black Hole Mass Measurements (units of 10</a:t>
            </a:r>
            <a:r>
              <a:rPr lang="en-US" altLang="en-US" sz="4000" baseline="30000"/>
              <a:t>6</a:t>
            </a:r>
            <a:r>
              <a:rPr lang="en-US" altLang="en-US" sz="4000"/>
              <a:t> </a:t>
            </a:r>
            <a:r>
              <a:rPr lang="en-US" altLang="en-US" sz="4000" i="1"/>
              <a:t>M</a:t>
            </a:r>
            <a:r>
              <a:rPr lang="en-US" altLang="en-US" sz="4000" baseline="-25000">
                <a:sym typeface="Wingdings" panose="05000000000000000000" pitchFamily="2" charset="2"/>
              </a:rPr>
              <a:t></a:t>
            </a:r>
            <a:r>
              <a:rPr lang="en-US" altLang="en-US" sz="4000">
                <a:sym typeface="Wingdings" panose="05000000000000000000" pitchFamily="2" charset="2"/>
              </a:rPr>
              <a:t>)</a:t>
            </a:r>
          </a:p>
        </p:txBody>
      </p:sp>
      <p:graphicFrame>
        <p:nvGraphicFramePr>
          <p:cNvPr id="656387" name="Group 3"/>
          <p:cNvGraphicFramePr>
            <a:graphicFrameLocks noGrp="1"/>
          </p:cNvGraphicFramePr>
          <p:nvPr/>
        </p:nvGraphicFramePr>
        <p:xfrm>
          <a:off x="152400" y="1295400"/>
          <a:ext cx="8991600" cy="4575176"/>
        </p:xfrm>
        <a:graphic>
          <a:graphicData uri="http://schemas.openxmlformats.org/drawingml/2006/table">
            <a:tbl>
              <a:tblPr/>
              <a:tblGrid>
                <a:gridCol w="3001963"/>
                <a:gridCol w="1874837"/>
                <a:gridCol w="2057400"/>
                <a:gridCol w="2057400"/>
              </a:tblGrid>
              <a:tr h="45085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</a:rPr>
                        <a:t>Galaxy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</a:rPr>
                        <a:t>NGC 4258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</a:rPr>
                        <a:t>NGC 3227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</a:rPr>
                        <a:t>NGC 4151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7838">
                <a:tc gridSpan="4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</a:rPr>
                        <a:t>Direct methods: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5085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Megamasers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38.2 </a:t>
                      </a: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 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N/A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N/A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24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Stellar dynamics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33 </a:t>
                      </a: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 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7–20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&lt; 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706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Gas dynamics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– 260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r>
                        <a:rPr kumimoji="0" lang="en-US" altLang="en-U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+10</a:t>
                      </a:r>
                      <a:r>
                        <a:rPr kumimoji="0" lang="en-US" altLang="en-US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r>
                        <a:rPr kumimoji="0" lang="en-US" altLang="en-U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+7.5</a:t>
                      </a:r>
                      <a:r>
                        <a:rPr kumimoji="0" lang="en-US" altLang="en-US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24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Reverberation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N/A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7.63 </a:t>
                      </a: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</a:t>
                      </a: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1.7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46 </a:t>
                      </a: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 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57313">
                <a:tc gridSpan="4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Quoted uncertainties are statistical only, not systematic.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56426" name="Text Box 42"/>
          <p:cNvSpPr txBox="1">
            <a:spLocks noChangeArrowheads="1"/>
          </p:cNvSpPr>
          <p:nvPr/>
        </p:nvSpPr>
        <p:spPr bwMode="auto">
          <a:xfrm>
            <a:off x="206375" y="6284913"/>
            <a:ext cx="5632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99CCFF"/>
                </a:solidFill>
                <a:sym typeface="Symbol" panose="05050102010706020507" pitchFamily="18" charset="2"/>
              </a:rPr>
              <a:t>References: see Peterson (2010) [arXiv:1001.3675]</a:t>
            </a:r>
          </a:p>
        </p:txBody>
      </p:sp>
    </p:spTree>
    <p:extLst>
      <p:ext uri="{BB962C8B-B14F-4D97-AF65-F5344CB8AC3E}">
        <p14:creationId xmlns:p14="http://schemas.microsoft.com/office/powerpoint/2010/main" val="40243511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AE004-3BD2-4B3C-A150-F5D97FD4551A}" type="slidenum">
              <a:rPr lang="en-US" altLang="en-US">
                <a:solidFill>
                  <a:srgbClr val="FFFFFF"/>
                </a:solidFill>
              </a:rPr>
              <a:pPr/>
              <a:t>51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5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Masses of Black Holes in AGNs</a:t>
            </a:r>
            <a:br>
              <a:rPr lang="en-US" altLang="en-US" sz="4000"/>
            </a:br>
            <a:endParaRPr lang="en-US" altLang="en-US" sz="4000"/>
          </a:p>
        </p:txBody>
      </p:sp>
      <p:sp>
        <p:nvSpPr>
          <p:cNvPr id="6574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219200"/>
            <a:ext cx="4876800" cy="5638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>
                <a:sym typeface="Wingdings" panose="05000000000000000000" pitchFamily="2" charset="2"/>
              </a:rPr>
              <a:t>Stellar and gas dynamics requires higher angular resolution to proceed further.</a:t>
            </a:r>
          </a:p>
          <a:p>
            <a:pPr lvl="1">
              <a:lnSpc>
                <a:spcPct val="90000"/>
              </a:lnSpc>
            </a:pPr>
            <a:r>
              <a:rPr lang="en-US" altLang="en-US" sz="2000">
                <a:sym typeface="Wingdings" panose="05000000000000000000" pitchFamily="2" charset="2"/>
              </a:rPr>
              <a:t>Even a 30-m telescope will not vastly expand the number of AGNs with a resolvable </a:t>
            </a:r>
            <a:r>
              <a:rPr lang="en-US" altLang="en-US" sz="2000" i="1">
                <a:sym typeface="Wingdings" panose="05000000000000000000" pitchFamily="2" charset="2"/>
              </a:rPr>
              <a:t>r</a:t>
            </a:r>
            <a:r>
              <a:rPr lang="en-US" altLang="en-US" sz="2000" baseline="-25000">
                <a:sym typeface="Wingdings" panose="05000000000000000000" pitchFamily="2" charset="2"/>
              </a:rPr>
              <a:t>*.</a:t>
            </a:r>
          </a:p>
          <a:p>
            <a:pPr>
              <a:lnSpc>
                <a:spcPct val="90000"/>
              </a:lnSpc>
            </a:pPr>
            <a:r>
              <a:rPr lang="en-US" altLang="en-US" sz="2400">
                <a:sym typeface="Wingdings" panose="05000000000000000000" pitchFamily="2" charset="2"/>
              </a:rPr>
              <a:t>Reverberation is the future path for direct AGN black hole masses.</a:t>
            </a:r>
          </a:p>
          <a:p>
            <a:pPr lvl="1">
              <a:lnSpc>
                <a:spcPct val="90000"/>
              </a:lnSpc>
            </a:pPr>
            <a:r>
              <a:rPr lang="en-US" altLang="en-US" sz="2000">
                <a:sym typeface="Wingdings" panose="05000000000000000000" pitchFamily="2" charset="2"/>
              </a:rPr>
              <a:t>Trade time resolution for angular resolution.</a:t>
            </a:r>
          </a:p>
          <a:p>
            <a:pPr lvl="1">
              <a:lnSpc>
                <a:spcPct val="90000"/>
              </a:lnSpc>
            </a:pPr>
            <a:r>
              <a:rPr lang="en-US" altLang="en-US" sz="2000">
                <a:sym typeface="Wingdings" panose="05000000000000000000" pitchFamily="2" charset="2"/>
              </a:rPr>
              <a:t>Downside: resource intensive.</a:t>
            </a:r>
          </a:p>
          <a:p>
            <a:pPr>
              <a:lnSpc>
                <a:spcPct val="90000"/>
              </a:lnSpc>
            </a:pPr>
            <a:r>
              <a:rPr lang="en-US" altLang="en-US" sz="2400">
                <a:sym typeface="Wingdings" panose="05000000000000000000" pitchFamily="2" charset="2"/>
              </a:rPr>
              <a:t>To significantly increase number of measured masses, we need to go to secondary methods.</a:t>
            </a:r>
          </a:p>
        </p:txBody>
      </p:sp>
      <p:pic>
        <p:nvPicPr>
          <p:cNvPr id="657412" name="Picture 4" descr="BH4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1600" y="2057400"/>
            <a:ext cx="3962400" cy="2886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878616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7A7AA-3B39-47FD-9840-DA72DCE0A135}" type="slidenum">
              <a:rPr lang="en-US" altLang="en-US">
                <a:solidFill>
                  <a:srgbClr val="FFFFFF"/>
                </a:solidFill>
              </a:rPr>
              <a:pPr/>
              <a:t>52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5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altLang="en-US"/>
              <a:t>BLR Scaling with Luminosity</a:t>
            </a:r>
          </a:p>
        </p:txBody>
      </p:sp>
      <p:grpSp>
        <p:nvGrpSpPr>
          <p:cNvPr id="658435" name="Group 3"/>
          <p:cNvGrpSpPr>
            <a:grpSpLocks/>
          </p:cNvGrpSpPr>
          <p:nvPr/>
        </p:nvGrpSpPr>
        <p:grpSpPr bwMode="auto">
          <a:xfrm>
            <a:off x="304800" y="2514600"/>
            <a:ext cx="3657600" cy="1066800"/>
            <a:chOff x="96" y="2112"/>
            <a:chExt cx="2304" cy="672"/>
          </a:xfrm>
        </p:grpSpPr>
        <p:sp>
          <p:nvSpPr>
            <p:cNvPr id="658436" name="Rectangle 4"/>
            <p:cNvSpPr>
              <a:spLocks noChangeArrowheads="1"/>
            </p:cNvSpPr>
            <p:nvPr/>
          </p:nvSpPr>
          <p:spPr bwMode="auto">
            <a:xfrm>
              <a:off x="96" y="2112"/>
              <a:ext cx="2304" cy="672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graphicFrame>
          <p:nvGraphicFramePr>
            <p:cNvPr id="658437" name="Object 5"/>
            <p:cNvGraphicFramePr>
              <a:graphicFrameLocks noChangeAspect="1"/>
            </p:cNvGraphicFramePr>
            <p:nvPr/>
          </p:nvGraphicFramePr>
          <p:xfrm>
            <a:off x="192" y="2160"/>
            <a:ext cx="2140" cy="6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67" name="Equation" r:id="rId3" imgW="1320480" imgH="431640" progId="Equation.3">
                    <p:embed/>
                  </p:oleObj>
                </mc:Choice>
                <mc:Fallback>
                  <p:oleObj name="Equation" r:id="rId3" imgW="1320480" imgH="431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2" y="2160"/>
                          <a:ext cx="2140" cy="60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58438" name="Text Box 6"/>
          <p:cNvSpPr txBox="1">
            <a:spLocks noChangeArrowheads="1"/>
          </p:cNvSpPr>
          <p:nvPr/>
        </p:nvSpPr>
        <p:spPr bwMode="auto">
          <a:xfrm>
            <a:off x="152400" y="1219200"/>
            <a:ext cx="3865563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altLang="en-US" sz="2800">
                <a:solidFill>
                  <a:srgbClr val="FFFFFF"/>
                </a:solidFill>
              </a:rPr>
              <a:t> To first order, AGN 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FFFFFF"/>
                </a:solidFill>
              </a:rPr>
              <a:t>  spectra look the same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FFFFFF"/>
              </a:solidFill>
            </a:endParaRPr>
          </a:p>
        </p:txBody>
      </p:sp>
      <p:sp>
        <p:nvSpPr>
          <p:cNvPr id="658439" name="Rectangle 7"/>
          <p:cNvSpPr>
            <a:spLocks noChangeArrowheads="1"/>
          </p:cNvSpPr>
          <p:nvPr/>
        </p:nvSpPr>
        <p:spPr bwMode="auto">
          <a:xfrm>
            <a:off x="762000" y="3733800"/>
            <a:ext cx="2443163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Font typeface="Math A" pitchFamily="18" charset="2"/>
              <a:buChar char="Þ"/>
            </a:pPr>
            <a:r>
              <a:rPr lang="en-US" altLang="en-US" sz="2400">
                <a:solidFill>
                  <a:srgbClr val="FFFFFF"/>
                </a:solidFill>
                <a:sym typeface="Symbol" panose="05050102010706020507" pitchFamily="18" charset="2"/>
              </a:rPr>
              <a:t> </a:t>
            </a:r>
            <a:r>
              <a:rPr lang="en-US" altLang="en-US" sz="2000">
                <a:solidFill>
                  <a:srgbClr val="FFFFFF"/>
                </a:solidFill>
                <a:sym typeface="Symbol" panose="05050102010706020507" pitchFamily="18" charset="2"/>
              </a:rPr>
              <a:t>Same ionization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Font typeface="Math A" pitchFamily="18" charset="2"/>
              <a:buNone/>
            </a:pPr>
            <a:r>
              <a:rPr lang="en-US" altLang="en-US" sz="2000">
                <a:solidFill>
                  <a:srgbClr val="FFFFFF"/>
                </a:solidFill>
                <a:sym typeface="Symbol" panose="05050102010706020507" pitchFamily="18" charset="2"/>
              </a:rPr>
              <a:t>     parameter </a:t>
            </a:r>
            <a:r>
              <a:rPr lang="en-US" altLang="en-US" sz="2000" i="1">
                <a:solidFill>
                  <a:srgbClr val="FFFFFF"/>
                </a:solidFill>
                <a:sym typeface="Symbol" panose="05050102010706020507" pitchFamily="18" charset="2"/>
              </a:rPr>
              <a:t>U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Font typeface="Math A" pitchFamily="18" charset="2"/>
              <a:buChar char="Þ"/>
            </a:pPr>
            <a:r>
              <a:rPr lang="en-US" altLang="en-US" sz="2000">
                <a:solidFill>
                  <a:srgbClr val="FFFFFF"/>
                </a:solidFill>
                <a:sym typeface="Symbol" panose="05050102010706020507" pitchFamily="18" charset="2"/>
              </a:rPr>
              <a:t>  Same density </a:t>
            </a:r>
            <a:r>
              <a:rPr lang="en-US" altLang="en-US" sz="2000" i="1">
                <a:solidFill>
                  <a:srgbClr val="FFFFFF"/>
                </a:solidFill>
                <a:sym typeface="Symbol" panose="05050102010706020507" pitchFamily="18" charset="2"/>
              </a:rPr>
              <a:t>n</a:t>
            </a:r>
            <a:r>
              <a:rPr lang="en-US" altLang="en-US" sz="2000" baseline="-25000">
                <a:solidFill>
                  <a:srgbClr val="FFFFFF"/>
                </a:solidFill>
                <a:sym typeface="Symbol" panose="05050102010706020507" pitchFamily="18" charset="2"/>
              </a:rPr>
              <a:t>H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Font typeface="Math A" pitchFamily="18" charset="2"/>
              <a:buNone/>
            </a:pPr>
            <a:endParaRPr lang="en-US" altLang="en-US" sz="2000">
              <a:solidFill>
                <a:srgbClr val="FFFFFF"/>
              </a:solidFill>
              <a:sym typeface="Symbol" panose="05050102010706020507" pitchFamily="18" charset="2"/>
            </a:endParaRPr>
          </a:p>
        </p:txBody>
      </p:sp>
      <p:grpSp>
        <p:nvGrpSpPr>
          <p:cNvPr id="658440" name="Group 8"/>
          <p:cNvGrpSpPr>
            <a:grpSpLocks/>
          </p:cNvGrpSpPr>
          <p:nvPr/>
        </p:nvGrpSpPr>
        <p:grpSpPr bwMode="auto">
          <a:xfrm>
            <a:off x="762000" y="5029200"/>
            <a:ext cx="2362200" cy="914400"/>
            <a:chOff x="480" y="3120"/>
            <a:chExt cx="1488" cy="576"/>
          </a:xfrm>
        </p:grpSpPr>
        <p:sp>
          <p:nvSpPr>
            <p:cNvPr id="658441" name="Rectangle 9"/>
            <p:cNvSpPr>
              <a:spLocks noChangeArrowheads="1"/>
            </p:cNvSpPr>
            <p:nvPr/>
          </p:nvSpPr>
          <p:spPr bwMode="auto">
            <a:xfrm>
              <a:off x="480" y="3120"/>
              <a:ext cx="1488" cy="576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658442" name="Text Box 10"/>
            <p:cNvSpPr txBox="1">
              <a:spLocks noChangeArrowheads="1"/>
            </p:cNvSpPr>
            <p:nvPr/>
          </p:nvSpPr>
          <p:spPr bwMode="auto">
            <a:xfrm>
              <a:off x="672" y="3168"/>
              <a:ext cx="1107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4000" i="1">
                  <a:solidFill>
                    <a:srgbClr val="FF0000"/>
                  </a:solidFill>
                </a:rPr>
                <a:t>r</a:t>
              </a:r>
              <a:r>
                <a:rPr lang="en-US" altLang="en-US" sz="4000">
                  <a:solidFill>
                    <a:srgbClr val="FF0000"/>
                  </a:solidFill>
                </a:rPr>
                <a:t> </a:t>
              </a:r>
              <a:r>
                <a:rPr lang="en-US" altLang="en-US" sz="4000">
                  <a:solidFill>
                    <a:srgbClr val="FF0000"/>
                  </a:solidFill>
                  <a:sym typeface="Math A" pitchFamily="18" charset="2"/>
                </a:rPr>
                <a:t> </a:t>
              </a:r>
              <a:r>
                <a:rPr lang="en-US" altLang="en-US" sz="4000" i="1">
                  <a:solidFill>
                    <a:srgbClr val="FF0000"/>
                  </a:solidFill>
                  <a:sym typeface="Math A" pitchFamily="18" charset="2"/>
                </a:rPr>
                <a:t>L</a:t>
              </a:r>
              <a:r>
                <a:rPr lang="en-US" altLang="en-US" sz="4000" baseline="30000">
                  <a:solidFill>
                    <a:srgbClr val="FF0000"/>
                  </a:solidFill>
                  <a:sym typeface="Math A" pitchFamily="18" charset="2"/>
                </a:rPr>
                <a:t>1/2</a:t>
              </a:r>
              <a:endParaRPr lang="en-US" altLang="en-US" sz="4000" baseline="30000">
                <a:solidFill>
                  <a:srgbClr val="FF0000"/>
                </a:solidFill>
              </a:endParaRPr>
            </a:p>
          </p:txBody>
        </p:sp>
      </p:grpSp>
      <p:pic>
        <p:nvPicPr>
          <p:cNvPr id="658443" name="Picture 11" descr="fig1"/>
          <p:cNvPicPr>
            <a:picLocks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43400" y="1828800"/>
            <a:ext cx="4648200" cy="35925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58444" name="Text Box 12"/>
          <p:cNvSpPr txBox="1">
            <a:spLocks noChangeArrowheads="1"/>
          </p:cNvSpPr>
          <p:nvPr/>
        </p:nvSpPr>
        <p:spPr bwMode="auto">
          <a:xfrm>
            <a:off x="4800600" y="5562600"/>
            <a:ext cx="38496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99CCFF"/>
                </a:solidFill>
                <a:latin typeface="Arial Unicode MS" panose="020B0604020202020204" pitchFamily="34" charset="-128"/>
              </a:rPr>
              <a:t>SDSS composites, by luminosity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99CCFF"/>
                </a:solidFill>
                <a:latin typeface="Arial Unicode MS" panose="020B0604020202020204" pitchFamily="34" charset="-128"/>
              </a:rPr>
              <a:t>Vanden Berk et al. 2004</a:t>
            </a:r>
          </a:p>
        </p:txBody>
      </p:sp>
      <p:sp>
        <p:nvSpPr>
          <p:cNvPr id="658445" name="Text Box 13"/>
          <p:cNvSpPr txBox="1">
            <a:spLocks noChangeArrowheads="1"/>
          </p:cNvSpPr>
          <p:nvPr/>
        </p:nvSpPr>
        <p:spPr bwMode="auto">
          <a:xfrm>
            <a:off x="236538" y="6172200"/>
            <a:ext cx="30813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FFFF"/>
                </a:solidFill>
              </a:rPr>
              <a:t> </a:t>
            </a:r>
            <a:r>
              <a:rPr lang="en-US" altLang="en-US" sz="2400" b="1">
                <a:solidFill>
                  <a:srgbClr val="99CCFF"/>
                </a:solidFill>
              </a:rPr>
              <a:t>Kris Davidson 1972</a:t>
            </a:r>
          </a:p>
        </p:txBody>
      </p:sp>
    </p:spTree>
    <p:extLst>
      <p:ext uri="{BB962C8B-B14F-4D97-AF65-F5344CB8AC3E}">
        <p14:creationId xmlns:p14="http://schemas.microsoft.com/office/powerpoint/2010/main" val="301214611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7778" name="Group 2"/>
          <p:cNvGrpSpPr>
            <a:grpSpLocks/>
          </p:cNvGrpSpPr>
          <p:nvPr/>
        </p:nvGrpSpPr>
        <p:grpSpPr bwMode="auto">
          <a:xfrm>
            <a:off x="381000" y="914400"/>
            <a:ext cx="7620000" cy="762000"/>
            <a:chOff x="240" y="576"/>
            <a:chExt cx="4800" cy="480"/>
          </a:xfrm>
        </p:grpSpPr>
        <p:grpSp>
          <p:nvGrpSpPr>
            <p:cNvPr id="587779" name="Group 3"/>
            <p:cNvGrpSpPr>
              <a:grpSpLocks/>
            </p:cNvGrpSpPr>
            <p:nvPr/>
          </p:nvGrpSpPr>
          <p:grpSpPr bwMode="auto">
            <a:xfrm>
              <a:off x="240" y="576"/>
              <a:ext cx="1112" cy="288"/>
              <a:chOff x="190" y="720"/>
              <a:chExt cx="1112" cy="288"/>
            </a:xfrm>
          </p:grpSpPr>
          <p:sp>
            <p:nvSpPr>
              <p:cNvPr id="587780" name="Rectangle 4"/>
              <p:cNvSpPr>
                <a:spLocks noChangeArrowheads="1"/>
              </p:cNvSpPr>
              <p:nvPr/>
            </p:nvSpPr>
            <p:spPr bwMode="auto">
              <a:xfrm>
                <a:off x="192" y="720"/>
                <a:ext cx="1104" cy="288"/>
              </a:xfrm>
              <a:prstGeom prst="rect">
                <a:avLst/>
              </a:prstGeom>
              <a:solidFill>
                <a:schemeClr val="hlink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87781" name="Text Box 5"/>
              <p:cNvSpPr txBox="1">
                <a:spLocks noChangeArrowheads="1"/>
              </p:cNvSpPr>
              <p:nvPr/>
            </p:nvSpPr>
            <p:spPr bwMode="auto">
              <a:xfrm>
                <a:off x="190" y="727"/>
                <a:ext cx="1112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hlink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000">
                    <a:solidFill>
                      <a:srgbClr val="000000"/>
                    </a:solidFill>
                  </a:rPr>
                  <a:t>Phenomenon:</a:t>
                </a:r>
              </a:p>
            </p:txBody>
          </p:sp>
        </p:grpSp>
        <p:grpSp>
          <p:nvGrpSpPr>
            <p:cNvPr id="587782" name="Group 6"/>
            <p:cNvGrpSpPr>
              <a:grpSpLocks/>
            </p:cNvGrpSpPr>
            <p:nvPr/>
          </p:nvGrpSpPr>
          <p:grpSpPr bwMode="auto">
            <a:xfrm>
              <a:off x="1899" y="576"/>
              <a:ext cx="867" cy="480"/>
              <a:chOff x="2352" y="720"/>
              <a:chExt cx="867" cy="480"/>
            </a:xfrm>
          </p:grpSpPr>
          <p:sp>
            <p:nvSpPr>
              <p:cNvPr id="587783" name="Rectangle 7"/>
              <p:cNvSpPr>
                <a:spLocks noChangeArrowheads="1"/>
              </p:cNvSpPr>
              <p:nvPr/>
            </p:nvSpPr>
            <p:spPr bwMode="auto">
              <a:xfrm>
                <a:off x="2352" y="720"/>
                <a:ext cx="864" cy="480"/>
              </a:xfrm>
              <a:prstGeom prst="rect">
                <a:avLst/>
              </a:prstGeom>
              <a:solidFill>
                <a:schemeClr val="hlink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87784" name="Text Box 8"/>
              <p:cNvSpPr txBox="1">
                <a:spLocks noChangeArrowheads="1"/>
              </p:cNvSpPr>
              <p:nvPr/>
            </p:nvSpPr>
            <p:spPr bwMode="auto">
              <a:xfrm>
                <a:off x="2383" y="727"/>
                <a:ext cx="836" cy="4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hlink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000">
                    <a:solidFill>
                      <a:srgbClr val="000000"/>
                    </a:solidFill>
                  </a:rPr>
                  <a:t>Quiescent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000">
                    <a:solidFill>
                      <a:srgbClr val="000000"/>
                    </a:solidFill>
                  </a:rPr>
                  <a:t>Galaxies</a:t>
                </a:r>
              </a:p>
            </p:txBody>
          </p:sp>
        </p:grpSp>
        <p:grpSp>
          <p:nvGrpSpPr>
            <p:cNvPr id="587785" name="Group 9"/>
            <p:cNvGrpSpPr>
              <a:grpSpLocks/>
            </p:cNvGrpSpPr>
            <p:nvPr/>
          </p:nvGrpSpPr>
          <p:grpSpPr bwMode="auto">
            <a:xfrm>
              <a:off x="3264" y="576"/>
              <a:ext cx="628" cy="442"/>
              <a:chOff x="3552" y="720"/>
              <a:chExt cx="628" cy="442"/>
            </a:xfrm>
          </p:grpSpPr>
          <p:sp>
            <p:nvSpPr>
              <p:cNvPr id="587786" name="Rectangle 10"/>
              <p:cNvSpPr>
                <a:spLocks noChangeArrowheads="1"/>
              </p:cNvSpPr>
              <p:nvPr/>
            </p:nvSpPr>
            <p:spPr bwMode="auto">
              <a:xfrm>
                <a:off x="3552" y="720"/>
                <a:ext cx="624" cy="432"/>
              </a:xfrm>
              <a:prstGeom prst="rect">
                <a:avLst/>
              </a:prstGeom>
              <a:solidFill>
                <a:schemeClr val="hlink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87787" name="Text Box 11"/>
              <p:cNvSpPr txBox="1">
                <a:spLocks noChangeArrowheads="1"/>
              </p:cNvSpPr>
              <p:nvPr/>
            </p:nvSpPr>
            <p:spPr bwMode="auto">
              <a:xfrm>
                <a:off x="3575" y="720"/>
                <a:ext cx="605" cy="4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hlink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000">
                    <a:solidFill>
                      <a:srgbClr val="000000"/>
                    </a:solidFill>
                  </a:rPr>
                  <a:t>Type 2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000">
                    <a:solidFill>
                      <a:srgbClr val="000000"/>
                    </a:solidFill>
                  </a:rPr>
                  <a:t>AGNs</a:t>
                </a:r>
              </a:p>
            </p:txBody>
          </p:sp>
        </p:grpSp>
        <p:grpSp>
          <p:nvGrpSpPr>
            <p:cNvPr id="587788" name="Group 12"/>
            <p:cNvGrpSpPr>
              <a:grpSpLocks/>
            </p:cNvGrpSpPr>
            <p:nvPr/>
          </p:nvGrpSpPr>
          <p:grpSpPr bwMode="auto">
            <a:xfrm>
              <a:off x="4416" y="576"/>
              <a:ext cx="624" cy="442"/>
              <a:chOff x="4752" y="720"/>
              <a:chExt cx="624" cy="442"/>
            </a:xfrm>
          </p:grpSpPr>
          <p:sp>
            <p:nvSpPr>
              <p:cNvPr id="587789" name="Rectangle 13"/>
              <p:cNvSpPr>
                <a:spLocks noChangeArrowheads="1"/>
              </p:cNvSpPr>
              <p:nvPr/>
            </p:nvSpPr>
            <p:spPr bwMode="auto">
              <a:xfrm>
                <a:off x="4752" y="720"/>
                <a:ext cx="624" cy="432"/>
              </a:xfrm>
              <a:prstGeom prst="rect">
                <a:avLst/>
              </a:prstGeom>
              <a:solidFill>
                <a:schemeClr val="hlink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87790" name="Text Box 14"/>
              <p:cNvSpPr txBox="1">
                <a:spLocks noChangeArrowheads="1"/>
              </p:cNvSpPr>
              <p:nvPr/>
            </p:nvSpPr>
            <p:spPr bwMode="auto">
              <a:xfrm>
                <a:off x="4755" y="720"/>
                <a:ext cx="605" cy="4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hlink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000">
                    <a:solidFill>
                      <a:srgbClr val="000000"/>
                    </a:solidFill>
                  </a:rPr>
                  <a:t>Type 1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000">
                    <a:solidFill>
                      <a:srgbClr val="000000"/>
                    </a:solidFill>
                  </a:rPr>
                  <a:t>AGNs</a:t>
                </a:r>
              </a:p>
            </p:txBody>
          </p:sp>
        </p:grpSp>
      </p:grpSp>
      <p:sp>
        <p:nvSpPr>
          <p:cNvPr id="587791" name="Text Box 15"/>
          <p:cNvSpPr txBox="1">
            <a:spLocks noChangeArrowheads="1"/>
          </p:cNvSpPr>
          <p:nvPr/>
        </p:nvSpPr>
        <p:spPr bwMode="auto">
          <a:xfrm>
            <a:off x="1787525" y="303213"/>
            <a:ext cx="6134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Measurement of Central Black Hole Masses</a:t>
            </a:r>
          </a:p>
        </p:txBody>
      </p:sp>
      <p:grpSp>
        <p:nvGrpSpPr>
          <p:cNvPr id="587792" name="Group 16"/>
          <p:cNvGrpSpPr>
            <a:grpSpLocks/>
          </p:cNvGrpSpPr>
          <p:nvPr/>
        </p:nvGrpSpPr>
        <p:grpSpPr bwMode="auto">
          <a:xfrm>
            <a:off x="381000" y="1600200"/>
            <a:ext cx="7848600" cy="1143000"/>
            <a:chOff x="240" y="1008"/>
            <a:chExt cx="4944" cy="720"/>
          </a:xfrm>
        </p:grpSpPr>
        <p:grpSp>
          <p:nvGrpSpPr>
            <p:cNvPr id="587793" name="Group 17"/>
            <p:cNvGrpSpPr>
              <a:grpSpLocks/>
            </p:cNvGrpSpPr>
            <p:nvPr/>
          </p:nvGrpSpPr>
          <p:grpSpPr bwMode="auto">
            <a:xfrm>
              <a:off x="240" y="1248"/>
              <a:ext cx="775" cy="479"/>
              <a:chOff x="190" y="1392"/>
              <a:chExt cx="775" cy="479"/>
            </a:xfrm>
          </p:grpSpPr>
          <p:sp>
            <p:nvSpPr>
              <p:cNvPr id="587794" name="Rectangle 18"/>
              <p:cNvSpPr>
                <a:spLocks noChangeArrowheads="1"/>
              </p:cNvSpPr>
              <p:nvPr/>
            </p:nvSpPr>
            <p:spPr bwMode="auto">
              <a:xfrm>
                <a:off x="190" y="1393"/>
                <a:ext cx="766" cy="478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87795" name="Text Box 19"/>
              <p:cNvSpPr txBox="1">
                <a:spLocks noChangeArrowheads="1"/>
              </p:cNvSpPr>
              <p:nvPr/>
            </p:nvSpPr>
            <p:spPr bwMode="auto">
              <a:xfrm>
                <a:off x="192" y="1392"/>
                <a:ext cx="773" cy="4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hlink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000">
                    <a:solidFill>
                      <a:srgbClr val="000000"/>
                    </a:solidFill>
                  </a:rPr>
                  <a:t>Direct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000">
                    <a:solidFill>
                      <a:srgbClr val="000000"/>
                    </a:solidFill>
                  </a:rPr>
                  <a:t>Methods:</a:t>
                </a:r>
              </a:p>
            </p:txBody>
          </p:sp>
        </p:grpSp>
        <p:grpSp>
          <p:nvGrpSpPr>
            <p:cNvPr id="587796" name="Group 20"/>
            <p:cNvGrpSpPr>
              <a:grpSpLocks/>
            </p:cNvGrpSpPr>
            <p:nvPr/>
          </p:nvGrpSpPr>
          <p:grpSpPr bwMode="auto">
            <a:xfrm>
              <a:off x="1872" y="1056"/>
              <a:ext cx="921" cy="634"/>
              <a:chOff x="1872" y="1056"/>
              <a:chExt cx="921" cy="634"/>
            </a:xfrm>
          </p:grpSpPr>
          <p:grpSp>
            <p:nvGrpSpPr>
              <p:cNvPr id="587797" name="Group 21"/>
              <p:cNvGrpSpPr>
                <a:grpSpLocks/>
              </p:cNvGrpSpPr>
              <p:nvPr/>
            </p:nvGrpSpPr>
            <p:grpSpPr bwMode="auto">
              <a:xfrm>
                <a:off x="1872" y="1248"/>
                <a:ext cx="921" cy="442"/>
                <a:chOff x="2343" y="1392"/>
                <a:chExt cx="921" cy="442"/>
              </a:xfrm>
            </p:grpSpPr>
            <p:sp>
              <p:nvSpPr>
                <p:cNvPr id="587798" name="Rectangle 22"/>
                <p:cNvSpPr>
                  <a:spLocks noChangeArrowheads="1"/>
                </p:cNvSpPr>
                <p:nvPr/>
              </p:nvSpPr>
              <p:spPr bwMode="auto">
                <a:xfrm>
                  <a:off x="2352" y="1392"/>
                  <a:ext cx="912" cy="432"/>
                </a:xfrm>
                <a:prstGeom prst="rect">
                  <a:avLst/>
                </a:prstGeom>
                <a:solidFill>
                  <a:schemeClr val="accent1">
                    <a:alpha val="50000"/>
                  </a:schemeClr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7799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2343" y="1392"/>
                  <a:ext cx="916" cy="4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hlink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2000">
                      <a:solidFill>
                        <a:srgbClr val="000000"/>
                      </a:solidFill>
                    </a:rPr>
                    <a:t>Stellar, gas</a:t>
                  </a:r>
                </a:p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2000">
                      <a:solidFill>
                        <a:srgbClr val="000000"/>
                      </a:solidFill>
                    </a:rPr>
                    <a:t>dynamics</a:t>
                  </a:r>
                </a:p>
              </p:txBody>
            </p:sp>
          </p:grpSp>
          <p:sp>
            <p:nvSpPr>
              <p:cNvPr id="587800" name="Line 24"/>
              <p:cNvSpPr>
                <a:spLocks noChangeShapeType="1"/>
              </p:cNvSpPr>
              <p:nvPr/>
            </p:nvSpPr>
            <p:spPr bwMode="auto">
              <a:xfrm>
                <a:off x="2332" y="1056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587801" name="Group 25"/>
              <p:cNvGrpSpPr>
                <a:grpSpLocks/>
              </p:cNvGrpSpPr>
              <p:nvPr/>
            </p:nvGrpSpPr>
            <p:grpSpPr bwMode="auto">
              <a:xfrm>
                <a:off x="1872" y="1248"/>
                <a:ext cx="921" cy="442"/>
                <a:chOff x="2343" y="1392"/>
                <a:chExt cx="921" cy="442"/>
              </a:xfrm>
            </p:grpSpPr>
            <p:sp>
              <p:nvSpPr>
                <p:cNvPr id="587802" name="Rectangle 26"/>
                <p:cNvSpPr>
                  <a:spLocks noChangeArrowheads="1"/>
                </p:cNvSpPr>
                <p:nvPr/>
              </p:nvSpPr>
              <p:spPr bwMode="auto">
                <a:xfrm>
                  <a:off x="2352" y="1392"/>
                  <a:ext cx="912" cy="432"/>
                </a:xfrm>
                <a:prstGeom prst="rect">
                  <a:avLst/>
                </a:prstGeom>
                <a:solidFill>
                  <a:schemeClr val="accent1">
                    <a:alpha val="50000"/>
                  </a:schemeClr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7803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2343" y="1392"/>
                  <a:ext cx="916" cy="4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hlink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2000">
                      <a:solidFill>
                        <a:srgbClr val="000000"/>
                      </a:solidFill>
                    </a:rPr>
                    <a:t>Stellar, gas</a:t>
                  </a:r>
                </a:p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2000">
                      <a:solidFill>
                        <a:srgbClr val="000000"/>
                      </a:solidFill>
                    </a:rPr>
                    <a:t>dynamics</a:t>
                  </a:r>
                </a:p>
              </p:txBody>
            </p:sp>
          </p:grpSp>
          <p:sp>
            <p:nvSpPr>
              <p:cNvPr id="587804" name="Line 28"/>
              <p:cNvSpPr>
                <a:spLocks noChangeShapeType="1"/>
              </p:cNvSpPr>
              <p:nvPr/>
            </p:nvSpPr>
            <p:spPr bwMode="auto">
              <a:xfrm>
                <a:off x="2332" y="1056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87805" name="Group 29"/>
            <p:cNvGrpSpPr>
              <a:grpSpLocks/>
            </p:cNvGrpSpPr>
            <p:nvPr/>
          </p:nvGrpSpPr>
          <p:grpSpPr bwMode="auto">
            <a:xfrm>
              <a:off x="3120" y="1008"/>
              <a:ext cx="1058" cy="528"/>
              <a:chOff x="3120" y="1008"/>
              <a:chExt cx="1058" cy="528"/>
            </a:xfrm>
          </p:grpSpPr>
          <p:grpSp>
            <p:nvGrpSpPr>
              <p:cNvPr id="587806" name="Group 30"/>
              <p:cNvGrpSpPr>
                <a:grpSpLocks/>
              </p:cNvGrpSpPr>
              <p:nvPr/>
            </p:nvGrpSpPr>
            <p:grpSpPr bwMode="auto">
              <a:xfrm>
                <a:off x="3120" y="1248"/>
                <a:ext cx="1058" cy="288"/>
                <a:chOff x="3358" y="1392"/>
                <a:chExt cx="1058" cy="288"/>
              </a:xfrm>
            </p:grpSpPr>
            <p:sp>
              <p:nvSpPr>
                <p:cNvPr id="587807" name="Rectangle 31"/>
                <p:cNvSpPr>
                  <a:spLocks noChangeArrowheads="1"/>
                </p:cNvSpPr>
                <p:nvPr/>
              </p:nvSpPr>
              <p:spPr bwMode="auto">
                <a:xfrm>
                  <a:off x="3360" y="1392"/>
                  <a:ext cx="1056" cy="288"/>
                </a:xfrm>
                <a:prstGeom prst="rect">
                  <a:avLst/>
                </a:prstGeom>
                <a:solidFill>
                  <a:schemeClr val="accent1">
                    <a:alpha val="50000"/>
                  </a:schemeClr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7808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3358" y="1392"/>
                  <a:ext cx="1040" cy="2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hlink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2000">
                      <a:solidFill>
                        <a:srgbClr val="000000"/>
                      </a:solidFill>
                    </a:rPr>
                    <a:t>Megamasers</a:t>
                  </a:r>
                </a:p>
              </p:txBody>
            </p:sp>
          </p:grpSp>
          <p:sp>
            <p:nvSpPr>
              <p:cNvPr id="587809" name="Line 33"/>
              <p:cNvSpPr>
                <a:spLocks noChangeShapeType="1"/>
              </p:cNvSpPr>
              <p:nvPr/>
            </p:nvSpPr>
            <p:spPr bwMode="auto">
              <a:xfrm>
                <a:off x="3600" y="1008"/>
                <a:ext cx="0" cy="24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587810" name="Group 34"/>
              <p:cNvGrpSpPr>
                <a:grpSpLocks/>
              </p:cNvGrpSpPr>
              <p:nvPr/>
            </p:nvGrpSpPr>
            <p:grpSpPr bwMode="auto">
              <a:xfrm>
                <a:off x="3120" y="1248"/>
                <a:ext cx="1058" cy="288"/>
                <a:chOff x="3358" y="1392"/>
                <a:chExt cx="1058" cy="288"/>
              </a:xfrm>
            </p:grpSpPr>
            <p:sp>
              <p:nvSpPr>
                <p:cNvPr id="587811" name="Rectangle 35"/>
                <p:cNvSpPr>
                  <a:spLocks noChangeArrowheads="1"/>
                </p:cNvSpPr>
                <p:nvPr/>
              </p:nvSpPr>
              <p:spPr bwMode="auto">
                <a:xfrm>
                  <a:off x="3360" y="1392"/>
                  <a:ext cx="1056" cy="288"/>
                </a:xfrm>
                <a:prstGeom prst="rect">
                  <a:avLst/>
                </a:prstGeom>
                <a:solidFill>
                  <a:schemeClr val="accent1">
                    <a:alpha val="50000"/>
                  </a:schemeClr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7812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3358" y="1392"/>
                  <a:ext cx="1040" cy="2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hlink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2000">
                      <a:solidFill>
                        <a:srgbClr val="000000"/>
                      </a:solidFill>
                    </a:rPr>
                    <a:t>Megamasers</a:t>
                  </a:r>
                </a:p>
              </p:txBody>
            </p:sp>
          </p:grpSp>
          <p:sp>
            <p:nvSpPr>
              <p:cNvPr id="587813" name="Line 37"/>
              <p:cNvSpPr>
                <a:spLocks noChangeShapeType="1"/>
              </p:cNvSpPr>
              <p:nvPr/>
            </p:nvSpPr>
            <p:spPr bwMode="auto">
              <a:xfrm>
                <a:off x="3600" y="1008"/>
                <a:ext cx="0" cy="24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87814" name="Group 38"/>
            <p:cNvGrpSpPr>
              <a:grpSpLocks/>
            </p:cNvGrpSpPr>
            <p:nvPr/>
          </p:nvGrpSpPr>
          <p:grpSpPr bwMode="auto">
            <a:xfrm>
              <a:off x="4800" y="1008"/>
              <a:ext cx="384" cy="720"/>
              <a:chOff x="4800" y="1008"/>
              <a:chExt cx="384" cy="720"/>
            </a:xfrm>
          </p:grpSpPr>
          <p:grpSp>
            <p:nvGrpSpPr>
              <p:cNvPr id="587815" name="Group 39"/>
              <p:cNvGrpSpPr>
                <a:grpSpLocks/>
              </p:cNvGrpSpPr>
              <p:nvPr/>
            </p:nvGrpSpPr>
            <p:grpSpPr bwMode="auto">
              <a:xfrm>
                <a:off x="4800" y="1248"/>
                <a:ext cx="384" cy="480"/>
                <a:chOff x="5136" y="1392"/>
                <a:chExt cx="384" cy="480"/>
              </a:xfrm>
            </p:grpSpPr>
            <p:sp>
              <p:nvSpPr>
                <p:cNvPr id="587816" name="Rectangle 40"/>
                <p:cNvSpPr>
                  <a:spLocks noChangeArrowheads="1"/>
                </p:cNvSpPr>
                <p:nvPr/>
              </p:nvSpPr>
              <p:spPr bwMode="auto">
                <a:xfrm>
                  <a:off x="5136" y="1392"/>
                  <a:ext cx="384" cy="480"/>
                </a:xfrm>
                <a:prstGeom prst="rect">
                  <a:avLst/>
                </a:prstGeom>
                <a:solidFill>
                  <a:schemeClr val="accent1">
                    <a:alpha val="50000"/>
                  </a:schemeClr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7817" name="Text Box 41"/>
                <p:cNvSpPr txBox="1">
                  <a:spLocks noChangeArrowheads="1"/>
                </p:cNvSpPr>
                <p:nvPr/>
              </p:nvSpPr>
              <p:spPr bwMode="auto">
                <a:xfrm>
                  <a:off x="5144" y="1392"/>
                  <a:ext cx="365" cy="4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hlink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2000">
                      <a:solidFill>
                        <a:srgbClr val="000000"/>
                      </a:solidFill>
                    </a:rPr>
                    <a:t>1-d</a:t>
                  </a:r>
                </a:p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2000">
                      <a:solidFill>
                        <a:srgbClr val="000000"/>
                      </a:solidFill>
                    </a:rPr>
                    <a:t>RM</a:t>
                  </a:r>
                </a:p>
              </p:txBody>
            </p:sp>
          </p:grpSp>
          <p:sp>
            <p:nvSpPr>
              <p:cNvPr id="587818" name="Line 42"/>
              <p:cNvSpPr>
                <a:spLocks noChangeShapeType="1"/>
              </p:cNvSpPr>
              <p:nvPr/>
            </p:nvSpPr>
            <p:spPr bwMode="auto">
              <a:xfrm>
                <a:off x="4992" y="1008"/>
                <a:ext cx="0" cy="24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587819" name="Group 43"/>
              <p:cNvGrpSpPr>
                <a:grpSpLocks/>
              </p:cNvGrpSpPr>
              <p:nvPr/>
            </p:nvGrpSpPr>
            <p:grpSpPr bwMode="auto">
              <a:xfrm>
                <a:off x="4800" y="1248"/>
                <a:ext cx="384" cy="480"/>
                <a:chOff x="5136" y="1392"/>
                <a:chExt cx="384" cy="480"/>
              </a:xfrm>
            </p:grpSpPr>
            <p:sp>
              <p:nvSpPr>
                <p:cNvPr id="587820" name="Rectangle 44"/>
                <p:cNvSpPr>
                  <a:spLocks noChangeArrowheads="1"/>
                </p:cNvSpPr>
                <p:nvPr/>
              </p:nvSpPr>
              <p:spPr bwMode="auto">
                <a:xfrm>
                  <a:off x="5136" y="1392"/>
                  <a:ext cx="384" cy="480"/>
                </a:xfrm>
                <a:prstGeom prst="rect">
                  <a:avLst/>
                </a:prstGeom>
                <a:solidFill>
                  <a:schemeClr val="accent1">
                    <a:alpha val="50000"/>
                  </a:schemeClr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7821" name="Text Box 45"/>
                <p:cNvSpPr txBox="1">
                  <a:spLocks noChangeArrowheads="1"/>
                </p:cNvSpPr>
                <p:nvPr/>
              </p:nvSpPr>
              <p:spPr bwMode="auto">
                <a:xfrm>
                  <a:off x="5144" y="1392"/>
                  <a:ext cx="365" cy="4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hlink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2000">
                      <a:solidFill>
                        <a:srgbClr val="000000"/>
                      </a:solidFill>
                    </a:rPr>
                    <a:t>1-d</a:t>
                  </a:r>
                </a:p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2000">
                      <a:solidFill>
                        <a:srgbClr val="000000"/>
                      </a:solidFill>
                    </a:rPr>
                    <a:t>RM</a:t>
                  </a:r>
                </a:p>
              </p:txBody>
            </p:sp>
          </p:grpSp>
          <p:sp>
            <p:nvSpPr>
              <p:cNvPr id="587822" name="Line 46"/>
              <p:cNvSpPr>
                <a:spLocks noChangeShapeType="1"/>
              </p:cNvSpPr>
              <p:nvPr/>
            </p:nvSpPr>
            <p:spPr bwMode="auto">
              <a:xfrm>
                <a:off x="4992" y="1008"/>
                <a:ext cx="0" cy="24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87823" name="Group 47"/>
            <p:cNvGrpSpPr>
              <a:grpSpLocks/>
            </p:cNvGrpSpPr>
            <p:nvPr/>
          </p:nvGrpSpPr>
          <p:grpSpPr bwMode="auto">
            <a:xfrm>
              <a:off x="4320" y="1008"/>
              <a:ext cx="386" cy="720"/>
              <a:chOff x="4272" y="1008"/>
              <a:chExt cx="386" cy="720"/>
            </a:xfrm>
          </p:grpSpPr>
          <p:sp>
            <p:nvSpPr>
              <p:cNvPr id="587824" name="Rectangle 48"/>
              <p:cNvSpPr>
                <a:spLocks noChangeArrowheads="1"/>
              </p:cNvSpPr>
              <p:nvPr/>
            </p:nvSpPr>
            <p:spPr bwMode="auto">
              <a:xfrm>
                <a:off x="4274" y="1248"/>
                <a:ext cx="384" cy="480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  <a:ln w="38100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87825" name="Text Box 49"/>
              <p:cNvSpPr txBox="1">
                <a:spLocks noChangeArrowheads="1"/>
              </p:cNvSpPr>
              <p:nvPr/>
            </p:nvSpPr>
            <p:spPr bwMode="auto">
              <a:xfrm>
                <a:off x="4272" y="1248"/>
                <a:ext cx="365" cy="4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hlink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000">
                    <a:solidFill>
                      <a:srgbClr val="000000"/>
                    </a:solidFill>
                  </a:rPr>
                  <a:t>2-d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000">
                    <a:solidFill>
                      <a:srgbClr val="000000"/>
                    </a:solidFill>
                  </a:rPr>
                  <a:t>RM</a:t>
                </a:r>
              </a:p>
            </p:txBody>
          </p:sp>
          <p:sp>
            <p:nvSpPr>
              <p:cNvPr id="587826" name="Line 50"/>
              <p:cNvSpPr>
                <a:spLocks noChangeShapeType="1"/>
              </p:cNvSpPr>
              <p:nvPr/>
            </p:nvSpPr>
            <p:spPr bwMode="auto">
              <a:xfrm>
                <a:off x="4464" y="1008"/>
                <a:ext cx="0" cy="24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587827" name="Group 51"/>
              <p:cNvGrpSpPr>
                <a:grpSpLocks/>
              </p:cNvGrpSpPr>
              <p:nvPr/>
            </p:nvGrpSpPr>
            <p:grpSpPr bwMode="auto">
              <a:xfrm>
                <a:off x="4272" y="1248"/>
                <a:ext cx="386" cy="480"/>
                <a:chOff x="4606" y="1392"/>
                <a:chExt cx="386" cy="480"/>
              </a:xfrm>
            </p:grpSpPr>
            <p:sp>
              <p:nvSpPr>
                <p:cNvPr id="587828" name="Rectangle 52"/>
                <p:cNvSpPr>
                  <a:spLocks noChangeArrowheads="1"/>
                </p:cNvSpPr>
                <p:nvPr/>
              </p:nvSpPr>
              <p:spPr bwMode="auto">
                <a:xfrm>
                  <a:off x="4608" y="1392"/>
                  <a:ext cx="384" cy="480"/>
                </a:xfrm>
                <a:prstGeom prst="rect">
                  <a:avLst/>
                </a:prstGeom>
                <a:solidFill>
                  <a:schemeClr val="accent1">
                    <a:alpha val="50000"/>
                  </a:schemeClr>
                </a:solidFill>
                <a:ln w="38100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7829" name="Text Box 53"/>
                <p:cNvSpPr txBox="1">
                  <a:spLocks noChangeArrowheads="1"/>
                </p:cNvSpPr>
                <p:nvPr/>
              </p:nvSpPr>
              <p:spPr bwMode="auto">
                <a:xfrm>
                  <a:off x="4606" y="1392"/>
                  <a:ext cx="365" cy="4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hlink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2000">
                      <a:solidFill>
                        <a:srgbClr val="000000"/>
                      </a:solidFill>
                    </a:rPr>
                    <a:t>2-d</a:t>
                  </a:r>
                </a:p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2000">
                      <a:solidFill>
                        <a:srgbClr val="000000"/>
                      </a:solidFill>
                    </a:rPr>
                    <a:t>RM</a:t>
                  </a:r>
                </a:p>
              </p:txBody>
            </p:sp>
          </p:grpSp>
        </p:grpSp>
      </p:grpSp>
      <p:grpSp>
        <p:nvGrpSpPr>
          <p:cNvPr id="587830" name="Group 54"/>
          <p:cNvGrpSpPr>
            <a:grpSpLocks/>
          </p:cNvGrpSpPr>
          <p:nvPr/>
        </p:nvGrpSpPr>
        <p:grpSpPr bwMode="auto">
          <a:xfrm>
            <a:off x="381000" y="2438400"/>
            <a:ext cx="7924800" cy="1676400"/>
            <a:chOff x="240" y="1536"/>
            <a:chExt cx="4992" cy="1056"/>
          </a:xfrm>
        </p:grpSpPr>
        <p:grpSp>
          <p:nvGrpSpPr>
            <p:cNvPr id="587831" name="Group 55"/>
            <p:cNvGrpSpPr>
              <a:grpSpLocks/>
            </p:cNvGrpSpPr>
            <p:nvPr/>
          </p:nvGrpSpPr>
          <p:grpSpPr bwMode="auto">
            <a:xfrm>
              <a:off x="240" y="1920"/>
              <a:ext cx="1122" cy="672"/>
              <a:chOff x="240" y="1920"/>
              <a:chExt cx="1122" cy="672"/>
            </a:xfrm>
          </p:grpSpPr>
          <p:sp>
            <p:nvSpPr>
              <p:cNvPr id="587832" name="Rectangle 56"/>
              <p:cNvSpPr>
                <a:spLocks noChangeArrowheads="1"/>
              </p:cNvSpPr>
              <p:nvPr/>
            </p:nvSpPr>
            <p:spPr bwMode="auto">
              <a:xfrm>
                <a:off x="240" y="1920"/>
                <a:ext cx="1106" cy="672"/>
              </a:xfrm>
              <a:prstGeom prst="rect">
                <a:avLst/>
              </a:prstGeom>
              <a:solidFill>
                <a:srgbClr val="FF6600">
                  <a:alpha val="50000"/>
                </a:srgbClr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87833" name="Text Box 57"/>
              <p:cNvSpPr txBox="1">
                <a:spLocks noChangeArrowheads="1"/>
              </p:cNvSpPr>
              <p:nvPr/>
            </p:nvSpPr>
            <p:spPr bwMode="auto">
              <a:xfrm>
                <a:off x="240" y="1920"/>
                <a:ext cx="1122" cy="6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hlink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000">
                    <a:solidFill>
                      <a:srgbClr val="000000"/>
                    </a:solidFill>
                  </a:rPr>
                  <a:t>Fundamental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000">
                    <a:solidFill>
                      <a:srgbClr val="000000"/>
                    </a:solidFill>
                  </a:rPr>
                  <a:t>Empirical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000">
                    <a:solidFill>
                      <a:srgbClr val="000000"/>
                    </a:solidFill>
                  </a:rPr>
                  <a:t>Relationships:</a:t>
                </a:r>
              </a:p>
            </p:txBody>
          </p:sp>
        </p:grpSp>
        <p:grpSp>
          <p:nvGrpSpPr>
            <p:cNvPr id="587834" name="Group 58"/>
            <p:cNvGrpSpPr>
              <a:grpSpLocks/>
            </p:cNvGrpSpPr>
            <p:nvPr/>
          </p:nvGrpSpPr>
          <p:grpSpPr bwMode="auto">
            <a:xfrm>
              <a:off x="1900" y="1536"/>
              <a:ext cx="1508" cy="768"/>
              <a:chOff x="1900" y="1536"/>
              <a:chExt cx="1508" cy="768"/>
            </a:xfrm>
          </p:grpSpPr>
          <p:grpSp>
            <p:nvGrpSpPr>
              <p:cNvPr id="587835" name="Group 59"/>
              <p:cNvGrpSpPr>
                <a:grpSpLocks/>
              </p:cNvGrpSpPr>
              <p:nvPr/>
            </p:nvGrpSpPr>
            <p:grpSpPr bwMode="auto">
              <a:xfrm>
                <a:off x="1900" y="1920"/>
                <a:ext cx="864" cy="384"/>
                <a:chOff x="2352" y="2064"/>
                <a:chExt cx="864" cy="384"/>
              </a:xfrm>
            </p:grpSpPr>
            <p:sp>
              <p:nvSpPr>
                <p:cNvPr id="587836" name="Rectangle 60"/>
                <p:cNvSpPr>
                  <a:spLocks noChangeArrowheads="1"/>
                </p:cNvSpPr>
                <p:nvPr/>
              </p:nvSpPr>
              <p:spPr bwMode="auto">
                <a:xfrm>
                  <a:off x="2352" y="2064"/>
                  <a:ext cx="864" cy="384"/>
                </a:xfrm>
                <a:prstGeom prst="rect">
                  <a:avLst/>
                </a:prstGeom>
                <a:solidFill>
                  <a:srgbClr val="FF6600">
                    <a:alpha val="50000"/>
                  </a:srgbClr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7837" name="Text Box 61"/>
                <p:cNvSpPr txBox="1">
                  <a:spLocks noChangeArrowheads="1"/>
                </p:cNvSpPr>
                <p:nvPr/>
              </p:nvSpPr>
              <p:spPr bwMode="auto">
                <a:xfrm>
                  <a:off x="2421" y="2112"/>
                  <a:ext cx="706" cy="2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hlink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2000" i="1">
                      <a:solidFill>
                        <a:srgbClr val="000000"/>
                      </a:solidFill>
                    </a:rPr>
                    <a:t>M</a:t>
                  </a:r>
                  <a:r>
                    <a:rPr lang="en-US" altLang="en-US" sz="2000" baseline="-25000">
                      <a:solidFill>
                        <a:srgbClr val="000000"/>
                      </a:solidFill>
                    </a:rPr>
                    <a:t>BH</a:t>
                  </a:r>
                  <a:r>
                    <a:rPr lang="en-US" altLang="en-US" sz="2000">
                      <a:solidFill>
                        <a:srgbClr val="000000"/>
                      </a:solidFill>
                    </a:rPr>
                    <a:t> </a:t>
                  </a:r>
                  <a:r>
                    <a:rPr lang="en-US" altLang="en-US" sz="2000">
                      <a:solidFill>
                        <a:srgbClr val="000000"/>
                      </a:solidFill>
                      <a:cs typeface="Times New Roman" panose="02020603050405020304" pitchFamily="18" charset="0"/>
                    </a:rPr>
                    <a:t>– </a:t>
                  </a:r>
                  <a:r>
                    <a:rPr lang="en-US" altLang="en-US" sz="2000">
                      <a:solidFill>
                        <a:srgbClr val="000000"/>
                      </a:solidFill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</a:t>
                  </a:r>
                  <a:r>
                    <a:rPr lang="en-US" altLang="en-US" sz="2000" baseline="-25000">
                      <a:solidFill>
                        <a:srgbClr val="000000"/>
                      </a:solidFill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*</a:t>
                  </a:r>
                  <a:endParaRPr lang="en-US" altLang="en-US" sz="2000" baseline="-2500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587838" name="Line 62"/>
              <p:cNvSpPr>
                <a:spLocks noChangeShapeType="1"/>
              </p:cNvSpPr>
              <p:nvPr/>
            </p:nvSpPr>
            <p:spPr bwMode="auto">
              <a:xfrm>
                <a:off x="2332" y="1680"/>
                <a:ext cx="0" cy="24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87839" name="Line 63"/>
              <p:cNvSpPr>
                <a:spLocks noChangeShapeType="1"/>
              </p:cNvSpPr>
              <p:nvPr/>
            </p:nvSpPr>
            <p:spPr bwMode="auto">
              <a:xfrm flipH="1">
                <a:off x="2736" y="1536"/>
                <a:ext cx="672" cy="38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87840" name="Group 64"/>
            <p:cNvGrpSpPr>
              <a:grpSpLocks/>
            </p:cNvGrpSpPr>
            <p:nvPr/>
          </p:nvGrpSpPr>
          <p:grpSpPr bwMode="auto">
            <a:xfrm>
              <a:off x="4032" y="1728"/>
              <a:ext cx="1200" cy="528"/>
              <a:chOff x="4032" y="1728"/>
              <a:chExt cx="1200" cy="528"/>
            </a:xfrm>
          </p:grpSpPr>
          <p:grpSp>
            <p:nvGrpSpPr>
              <p:cNvPr id="587841" name="Group 65"/>
              <p:cNvGrpSpPr>
                <a:grpSpLocks/>
              </p:cNvGrpSpPr>
              <p:nvPr/>
            </p:nvGrpSpPr>
            <p:grpSpPr bwMode="auto">
              <a:xfrm>
                <a:off x="4032" y="1920"/>
                <a:ext cx="1200" cy="336"/>
                <a:chOff x="3840" y="2112"/>
                <a:chExt cx="1200" cy="336"/>
              </a:xfrm>
            </p:grpSpPr>
            <p:sp>
              <p:nvSpPr>
                <p:cNvPr id="587842" name="Rectangle 66"/>
                <p:cNvSpPr>
                  <a:spLocks noChangeArrowheads="1"/>
                </p:cNvSpPr>
                <p:nvPr/>
              </p:nvSpPr>
              <p:spPr bwMode="auto">
                <a:xfrm>
                  <a:off x="3840" y="2112"/>
                  <a:ext cx="1200" cy="336"/>
                </a:xfrm>
                <a:prstGeom prst="rect">
                  <a:avLst/>
                </a:prstGeom>
                <a:solidFill>
                  <a:srgbClr val="FF6600">
                    <a:alpha val="50000"/>
                  </a:srgbClr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7843" name="Text Box 67"/>
                <p:cNvSpPr txBox="1">
                  <a:spLocks noChangeArrowheads="1"/>
                </p:cNvSpPr>
                <p:nvPr/>
              </p:nvSpPr>
              <p:spPr bwMode="auto">
                <a:xfrm>
                  <a:off x="3883" y="2112"/>
                  <a:ext cx="1101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hlink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en-US" sz="2000">
                      <a:solidFill>
                        <a:srgbClr val="000000"/>
                      </a:solidFill>
                    </a:rPr>
                    <a:t>AGN</a:t>
                  </a:r>
                  <a:r>
                    <a:rPr lang="en-US" altLang="en-US" sz="2400" i="1">
                      <a:solidFill>
                        <a:srgbClr val="000000"/>
                      </a:solidFill>
                      <a:latin typeface="Times New Roman" panose="02020603050405020304" pitchFamily="18" charset="0"/>
                    </a:rPr>
                    <a:t> </a:t>
                  </a:r>
                  <a:r>
                    <a:rPr lang="en-US" altLang="en-US" sz="2000" i="1">
                      <a:solidFill>
                        <a:srgbClr val="000000"/>
                      </a:solidFill>
                    </a:rPr>
                    <a:t>M</a:t>
                  </a:r>
                  <a:r>
                    <a:rPr lang="en-US" altLang="en-US" sz="2000" baseline="-25000">
                      <a:solidFill>
                        <a:srgbClr val="000000"/>
                      </a:solidFill>
                    </a:rPr>
                    <a:t>BH</a:t>
                  </a:r>
                  <a:r>
                    <a:rPr lang="en-US" altLang="en-US" sz="2000">
                      <a:solidFill>
                        <a:srgbClr val="000000"/>
                      </a:solidFill>
                    </a:rPr>
                    <a:t> </a:t>
                  </a:r>
                  <a:r>
                    <a:rPr lang="en-US" altLang="en-US" sz="2000">
                      <a:solidFill>
                        <a:srgbClr val="000000"/>
                      </a:solidFill>
                      <a:cs typeface="Times New Roman" panose="02020603050405020304" pitchFamily="18" charset="0"/>
                    </a:rPr>
                    <a:t>– </a:t>
                  </a:r>
                  <a:r>
                    <a:rPr lang="en-US" altLang="en-US" sz="2000">
                      <a:solidFill>
                        <a:srgbClr val="000000"/>
                      </a:solidFill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</a:t>
                  </a:r>
                  <a:r>
                    <a:rPr lang="en-US" altLang="en-US" sz="2000" baseline="-25000">
                      <a:solidFill>
                        <a:srgbClr val="000000"/>
                      </a:solidFill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*</a:t>
                  </a:r>
                  <a:endParaRPr lang="en-US" altLang="en-US" sz="2000" baseline="-2500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587844" name="Line 68"/>
              <p:cNvSpPr>
                <a:spLocks noChangeShapeType="1"/>
              </p:cNvSpPr>
              <p:nvPr/>
            </p:nvSpPr>
            <p:spPr bwMode="auto">
              <a:xfrm>
                <a:off x="4992" y="1728"/>
                <a:ext cx="0" cy="192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587845" name="Line 69"/>
            <p:cNvSpPr>
              <a:spLocks noChangeShapeType="1"/>
            </p:cNvSpPr>
            <p:nvPr/>
          </p:nvSpPr>
          <p:spPr bwMode="auto">
            <a:xfrm>
              <a:off x="4512" y="1728"/>
              <a:ext cx="0" cy="1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87846" name="Line 70"/>
            <p:cNvSpPr>
              <a:spLocks noChangeShapeType="1"/>
            </p:cNvSpPr>
            <p:nvPr/>
          </p:nvSpPr>
          <p:spPr bwMode="auto">
            <a:xfrm>
              <a:off x="2781" y="2159"/>
              <a:ext cx="125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87847" name="Line 71"/>
            <p:cNvSpPr>
              <a:spLocks noChangeShapeType="1"/>
            </p:cNvSpPr>
            <p:nvPr/>
          </p:nvSpPr>
          <p:spPr bwMode="auto">
            <a:xfrm>
              <a:off x="2784" y="2016"/>
              <a:ext cx="124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587848" name="Group 72"/>
          <p:cNvGrpSpPr>
            <a:grpSpLocks/>
          </p:cNvGrpSpPr>
          <p:nvPr/>
        </p:nvGrpSpPr>
        <p:grpSpPr bwMode="auto">
          <a:xfrm>
            <a:off x="381000" y="4267200"/>
            <a:ext cx="1527175" cy="701675"/>
            <a:chOff x="240" y="2688"/>
            <a:chExt cx="962" cy="442"/>
          </a:xfrm>
        </p:grpSpPr>
        <p:sp>
          <p:nvSpPr>
            <p:cNvPr id="587849" name="Rectangle 73"/>
            <p:cNvSpPr>
              <a:spLocks noChangeArrowheads="1"/>
            </p:cNvSpPr>
            <p:nvPr/>
          </p:nvSpPr>
          <p:spPr bwMode="auto">
            <a:xfrm>
              <a:off x="240" y="2688"/>
              <a:ext cx="962" cy="432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87850" name="Text Box 74"/>
            <p:cNvSpPr txBox="1">
              <a:spLocks noChangeArrowheads="1"/>
            </p:cNvSpPr>
            <p:nvPr/>
          </p:nvSpPr>
          <p:spPr bwMode="auto">
            <a:xfrm>
              <a:off x="240" y="2688"/>
              <a:ext cx="773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000000"/>
                  </a:solidFill>
                </a:rPr>
                <a:t>Indirect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000000"/>
                  </a:solidFill>
                </a:rPr>
                <a:t>Methods:</a:t>
              </a:r>
            </a:p>
          </p:txBody>
        </p:sp>
      </p:grpSp>
      <p:grpSp>
        <p:nvGrpSpPr>
          <p:cNvPr id="587851" name="Group 75"/>
          <p:cNvGrpSpPr>
            <a:grpSpLocks/>
          </p:cNvGrpSpPr>
          <p:nvPr/>
        </p:nvGrpSpPr>
        <p:grpSpPr bwMode="auto">
          <a:xfrm>
            <a:off x="2362200" y="3657600"/>
            <a:ext cx="1752600" cy="1981200"/>
            <a:chOff x="1488" y="2304"/>
            <a:chExt cx="1104" cy="1248"/>
          </a:xfrm>
        </p:grpSpPr>
        <p:grpSp>
          <p:nvGrpSpPr>
            <p:cNvPr id="587852" name="Group 76"/>
            <p:cNvGrpSpPr>
              <a:grpSpLocks/>
            </p:cNvGrpSpPr>
            <p:nvPr/>
          </p:nvGrpSpPr>
          <p:grpSpPr bwMode="auto">
            <a:xfrm>
              <a:off x="1488" y="2688"/>
              <a:ext cx="1104" cy="864"/>
              <a:chOff x="1344" y="2976"/>
              <a:chExt cx="1104" cy="864"/>
            </a:xfrm>
          </p:grpSpPr>
          <p:sp>
            <p:nvSpPr>
              <p:cNvPr id="587853" name="Rectangle 77"/>
              <p:cNvSpPr>
                <a:spLocks noChangeArrowheads="1"/>
              </p:cNvSpPr>
              <p:nvPr/>
            </p:nvSpPr>
            <p:spPr bwMode="auto">
              <a:xfrm>
                <a:off x="1344" y="2976"/>
                <a:ext cx="1104" cy="864"/>
              </a:xfrm>
              <a:prstGeom prst="rect">
                <a:avLst/>
              </a:prstGeom>
              <a:solidFill>
                <a:srgbClr val="FFFF00">
                  <a:alpha val="50000"/>
                </a:srgbClr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87854" name="Text Box 78"/>
              <p:cNvSpPr txBox="1">
                <a:spLocks noChangeArrowheads="1"/>
              </p:cNvSpPr>
              <p:nvPr/>
            </p:nvSpPr>
            <p:spPr bwMode="auto">
              <a:xfrm>
                <a:off x="1352" y="2976"/>
                <a:ext cx="1050" cy="8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hlink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000">
                    <a:solidFill>
                      <a:srgbClr val="000000"/>
                    </a:solidFill>
                  </a:rPr>
                  <a:t>Fundamental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000">
                    <a:solidFill>
                      <a:srgbClr val="000000"/>
                    </a:solidFill>
                  </a:rPr>
                  <a:t>plane: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000">
                    <a:solidFill>
                      <a:srgbClr val="000000"/>
                    </a:solidFill>
                    <a:sym typeface="Symbol" panose="05050102010706020507" pitchFamily="18" charset="2"/>
                  </a:rPr>
                  <a:t></a:t>
                </a:r>
                <a:r>
                  <a:rPr lang="en-US" altLang="en-US" sz="2000" baseline="-25000">
                    <a:solidFill>
                      <a:srgbClr val="000000"/>
                    </a:solidFill>
                    <a:sym typeface="Symbol" panose="05050102010706020507" pitchFamily="18" charset="2"/>
                  </a:rPr>
                  <a:t>e</a:t>
                </a:r>
                <a:r>
                  <a:rPr lang="en-US" altLang="en-US" sz="2000">
                    <a:solidFill>
                      <a:srgbClr val="000000"/>
                    </a:solidFill>
                    <a:sym typeface="Symbol" panose="05050102010706020507" pitchFamily="18" charset="2"/>
                  </a:rPr>
                  <a:t>, </a:t>
                </a:r>
                <a:r>
                  <a:rPr lang="en-US" altLang="en-US" sz="2000" i="1">
                    <a:solidFill>
                      <a:srgbClr val="000000"/>
                    </a:solidFill>
                    <a:sym typeface="Symbol" panose="05050102010706020507" pitchFamily="18" charset="2"/>
                  </a:rPr>
                  <a:t>r</a:t>
                </a:r>
                <a:r>
                  <a:rPr lang="en-US" altLang="en-US" sz="2000" baseline="-25000">
                    <a:solidFill>
                      <a:srgbClr val="000000"/>
                    </a:solidFill>
                    <a:sym typeface="Symbol" panose="05050102010706020507" pitchFamily="18" charset="2"/>
                  </a:rPr>
                  <a:t>e</a:t>
                </a:r>
                <a:r>
                  <a:rPr lang="en-US" altLang="en-US" sz="2000">
                    <a:solidFill>
                      <a:srgbClr val="000000"/>
                    </a:solidFill>
                    <a:sym typeface="Symbol" panose="05050102010706020507" pitchFamily="18" charset="2"/>
                  </a:rPr>
                  <a:t>  </a:t>
                </a:r>
                <a:r>
                  <a:rPr lang="en-US" altLang="en-US" sz="2000" baseline="-25000">
                    <a:solidFill>
                      <a:srgbClr val="000000"/>
                    </a:solidFill>
                    <a:sym typeface="Symbol" panose="05050102010706020507" pitchFamily="18" charset="2"/>
                  </a:rPr>
                  <a:t>* 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000">
                    <a:solidFill>
                      <a:srgbClr val="000000"/>
                    </a:solidFill>
                    <a:sym typeface="Symbol" panose="05050102010706020507" pitchFamily="18" charset="2"/>
                  </a:rPr>
                  <a:t></a:t>
                </a:r>
                <a:r>
                  <a:rPr lang="en-US" altLang="en-US">
                    <a:solidFill>
                      <a:srgbClr val="000000"/>
                    </a:solidFill>
                    <a:sym typeface="Symbol" panose="05050102010706020507" pitchFamily="18" charset="2"/>
                  </a:rPr>
                  <a:t> </a:t>
                </a:r>
                <a:r>
                  <a:rPr lang="en-US" altLang="en-US" i="1">
                    <a:solidFill>
                      <a:srgbClr val="000000"/>
                    </a:solidFill>
                    <a:sym typeface="Symbol" panose="05050102010706020507" pitchFamily="18" charset="2"/>
                  </a:rPr>
                  <a:t>M</a:t>
                </a:r>
                <a:r>
                  <a:rPr lang="en-US" altLang="en-US" baseline="-25000">
                    <a:solidFill>
                      <a:srgbClr val="000000"/>
                    </a:solidFill>
                    <a:sym typeface="Symbol" panose="05050102010706020507" pitchFamily="18" charset="2"/>
                  </a:rPr>
                  <a:t>BH</a:t>
                </a:r>
              </a:p>
            </p:txBody>
          </p:sp>
        </p:grpSp>
        <p:sp>
          <p:nvSpPr>
            <p:cNvPr id="587855" name="Line 79"/>
            <p:cNvSpPr>
              <a:spLocks noChangeShapeType="1"/>
            </p:cNvSpPr>
            <p:nvPr/>
          </p:nvSpPr>
          <p:spPr bwMode="auto">
            <a:xfrm flipH="1">
              <a:off x="2112" y="2304"/>
              <a:ext cx="240" cy="3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587856" name="Group 80"/>
          <p:cNvGrpSpPr>
            <a:grpSpLocks/>
          </p:cNvGrpSpPr>
          <p:nvPr/>
        </p:nvGrpSpPr>
        <p:grpSpPr bwMode="auto">
          <a:xfrm>
            <a:off x="4343400" y="3581400"/>
            <a:ext cx="2514600" cy="1447800"/>
            <a:chOff x="2736" y="2256"/>
            <a:chExt cx="1584" cy="912"/>
          </a:xfrm>
        </p:grpSpPr>
        <p:grpSp>
          <p:nvGrpSpPr>
            <p:cNvPr id="587857" name="Group 81"/>
            <p:cNvGrpSpPr>
              <a:grpSpLocks/>
            </p:cNvGrpSpPr>
            <p:nvPr/>
          </p:nvGrpSpPr>
          <p:grpSpPr bwMode="auto">
            <a:xfrm>
              <a:off x="2784" y="2688"/>
              <a:ext cx="1536" cy="480"/>
              <a:chOff x="2880" y="2976"/>
              <a:chExt cx="1536" cy="480"/>
            </a:xfrm>
          </p:grpSpPr>
          <p:sp>
            <p:nvSpPr>
              <p:cNvPr id="587858" name="Rectangle 82"/>
              <p:cNvSpPr>
                <a:spLocks noChangeArrowheads="1"/>
              </p:cNvSpPr>
              <p:nvPr/>
            </p:nvSpPr>
            <p:spPr bwMode="auto">
              <a:xfrm>
                <a:off x="2880" y="2976"/>
                <a:ext cx="1536" cy="480"/>
              </a:xfrm>
              <a:prstGeom prst="rect">
                <a:avLst/>
              </a:prstGeom>
              <a:solidFill>
                <a:srgbClr val="FFFF00">
                  <a:alpha val="50000"/>
                </a:srgbClr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87859" name="Text Box 83"/>
              <p:cNvSpPr txBox="1">
                <a:spLocks noChangeArrowheads="1"/>
              </p:cNvSpPr>
              <p:nvPr/>
            </p:nvSpPr>
            <p:spPr bwMode="auto">
              <a:xfrm>
                <a:off x="2936" y="2976"/>
                <a:ext cx="1407" cy="4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hlink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000">
                    <a:solidFill>
                      <a:srgbClr val="000000"/>
                    </a:solidFill>
                  </a:rPr>
                  <a:t>[O </a:t>
                </a:r>
                <a:r>
                  <a:rPr lang="en-US" altLang="en-US" sz="1600">
                    <a:solidFill>
                      <a:srgbClr val="000000"/>
                    </a:solidFill>
                  </a:rPr>
                  <a:t>III</a:t>
                </a:r>
                <a:r>
                  <a:rPr lang="en-US" altLang="en-US" sz="2000">
                    <a:solidFill>
                      <a:srgbClr val="000000"/>
                    </a:solidFill>
                  </a:rPr>
                  <a:t>] line width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000" i="1">
                    <a:solidFill>
                      <a:srgbClr val="000000"/>
                    </a:solidFill>
                    <a:sym typeface="Symbol" panose="05050102010706020507" pitchFamily="18" charset="2"/>
                  </a:rPr>
                  <a:t>V</a:t>
                </a:r>
                <a:r>
                  <a:rPr lang="en-US" altLang="en-US" sz="2000">
                    <a:solidFill>
                      <a:srgbClr val="000000"/>
                    </a:solidFill>
                    <a:sym typeface="Symbol" panose="05050102010706020507" pitchFamily="18" charset="2"/>
                  </a:rPr>
                  <a:t>  </a:t>
                </a:r>
                <a:r>
                  <a:rPr lang="en-US" altLang="en-US" sz="2000" baseline="-25000">
                    <a:solidFill>
                      <a:srgbClr val="000000"/>
                    </a:solidFill>
                    <a:sym typeface="Symbol" panose="05050102010706020507" pitchFamily="18" charset="2"/>
                  </a:rPr>
                  <a:t>* </a:t>
                </a:r>
                <a:r>
                  <a:rPr lang="en-US" altLang="en-US" sz="2000">
                    <a:solidFill>
                      <a:srgbClr val="000000"/>
                    </a:solidFill>
                    <a:sym typeface="Symbol" panose="05050102010706020507" pitchFamily="18" charset="2"/>
                  </a:rPr>
                  <a:t></a:t>
                </a:r>
                <a:r>
                  <a:rPr lang="en-US" altLang="en-US">
                    <a:solidFill>
                      <a:srgbClr val="000000"/>
                    </a:solidFill>
                    <a:sym typeface="Symbol" panose="05050102010706020507" pitchFamily="18" charset="2"/>
                  </a:rPr>
                  <a:t> </a:t>
                </a:r>
                <a:r>
                  <a:rPr lang="en-US" altLang="en-US" i="1">
                    <a:solidFill>
                      <a:srgbClr val="000000"/>
                    </a:solidFill>
                    <a:sym typeface="Symbol" panose="05050102010706020507" pitchFamily="18" charset="2"/>
                  </a:rPr>
                  <a:t>M</a:t>
                </a:r>
                <a:r>
                  <a:rPr lang="en-US" altLang="en-US" baseline="-25000">
                    <a:solidFill>
                      <a:srgbClr val="000000"/>
                    </a:solidFill>
                    <a:sym typeface="Symbol" panose="05050102010706020507" pitchFamily="18" charset="2"/>
                  </a:rPr>
                  <a:t>BH</a:t>
                </a:r>
              </a:p>
            </p:txBody>
          </p:sp>
        </p:grpSp>
        <p:sp>
          <p:nvSpPr>
            <p:cNvPr id="587860" name="Line 84"/>
            <p:cNvSpPr>
              <a:spLocks noChangeShapeType="1"/>
            </p:cNvSpPr>
            <p:nvPr/>
          </p:nvSpPr>
          <p:spPr bwMode="auto">
            <a:xfrm flipH="1">
              <a:off x="3648" y="2256"/>
              <a:ext cx="384" cy="43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87861" name="Line 85"/>
            <p:cNvSpPr>
              <a:spLocks noChangeShapeType="1"/>
            </p:cNvSpPr>
            <p:nvPr/>
          </p:nvSpPr>
          <p:spPr bwMode="auto">
            <a:xfrm>
              <a:off x="2736" y="2304"/>
              <a:ext cx="384" cy="3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587862" name="Group 86"/>
          <p:cNvGrpSpPr>
            <a:grpSpLocks/>
          </p:cNvGrpSpPr>
          <p:nvPr/>
        </p:nvGrpSpPr>
        <p:grpSpPr bwMode="auto">
          <a:xfrm>
            <a:off x="6965950" y="2362200"/>
            <a:ext cx="2178050" cy="3429000"/>
            <a:chOff x="4388" y="1488"/>
            <a:chExt cx="1372" cy="2160"/>
          </a:xfrm>
        </p:grpSpPr>
        <p:grpSp>
          <p:nvGrpSpPr>
            <p:cNvPr id="587863" name="Group 87"/>
            <p:cNvGrpSpPr>
              <a:grpSpLocks/>
            </p:cNvGrpSpPr>
            <p:nvPr/>
          </p:nvGrpSpPr>
          <p:grpSpPr bwMode="auto">
            <a:xfrm>
              <a:off x="4388" y="2686"/>
              <a:ext cx="1372" cy="962"/>
              <a:chOff x="4388" y="2686"/>
              <a:chExt cx="1372" cy="962"/>
            </a:xfrm>
          </p:grpSpPr>
          <p:sp>
            <p:nvSpPr>
              <p:cNvPr id="587864" name="Rectangle 88"/>
              <p:cNvSpPr>
                <a:spLocks noChangeArrowheads="1"/>
              </p:cNvSpPr>
              <p:nvPr/>
            </p:nvSpPr>
            <p:spPr bwMode="auto">
              <a:xfrm>
                <a:off x="4416" y="2688"/>
                <a:ext cx="1344" cy="960"/>
              </a:xfrm>
              <a:prstGeom prst="rect">
                <a:avLst/>
              </a:prstGeom>
              <a:solidFill>
                <a:srgbClr val="FFFF00">
                  <a:alpha val="50000"/>
                </a:srgbClr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87865" name="Text Box 89"/>
              <p:cNvSpPr txBox="1">
                <a:spLocks noChangeArrowheads="1"/>
              </p:cNvSpPr>
              <p:nvPr/>
            </p:nvSpPr>
            <p:spPr bwMode="auto">
              <a:xfrm>
                <a:off x="4388" y="2686"/>
                <a:ext cx="1372" cy="7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hlink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>
                    <a:solidFill>
                      <a:srgbClr val="000000"/>
                    </a:solidFill>
                    <a:sym typeface="Symbol" panose="05050102010706020507" pitchFamily="18" charset="2"/>
                  </a:rPr>
                  <a:t>Broad-line width </a:t>
                </a:r>
                <a:r>
                  <a:rPr lang="en-US" altLang="en-US" i="1">
                    <a:solidFill>
                      <a:srgbClr val="000000"/>
                    </a:solidFill>
                    <a:sym typeface="Symbol" panose="05050102010706020507" pitchFamily="18" charset="2"/>
                  </a:rPr>
                  <a:t>V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>
                    <a:solidFill>
                      <a:srgbClr val="000000"/>
                    </a:solidFill>
                    <a:sym typeface="Symbol" panose="05050102010706020507" pitchFamily="18" charset="2"/>
                  </a:rPr>
                  <a:t> &amp; size scaling with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>
                    <a:solidFill>
                      <a:srgbClr val="000000"/>
                    </a:solidFill>
                    <a:sym typeface="Symbol" panose="05050102010706020507" pitchFamily="18" charset="2"/>
                  </a:rPr>
                  <a:t>luminosity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>
                    <a:solidFill>
                      <a:srgbClr val="000000"/>
                    </a:solidFill>
                    <a:sym typeface="Symbol" panose="05050102010706020507" pitchFamily="18" charset="2"/>
                  </a:rPr>
                  <a:t> </a:t>
                </a:r>
                <a:r>
                  <a:rPr lang="en-US" altLang="en-US" i="1">
                    <a:solidFill>
                      <a:srgbClr val="000000"/>
                    </a:solidFill>
                    <a:sym typeface="Symbol" panose="05050102010706020507" pitchFamily="18" charset="2"/>
                  </a:rPr>
                  <a:t>R</a:t>
                </a:r>
                <a:r>
                  <a:rPr lang="en-US" altLang="en-US">
                    <a:solidFill>
                      <a:srgbClr val="000000"/>
                    </a:solidFill>
                    <a:sym typeface="Symbol" panose="05050102010706020507" pitchFamily="18" charset="2"/>
                  </a:rPr>
                  <a:t>  </a:t>
                </a:r>
                <a:r>
                  <a:rPr lang="en-US" altLang="en-US" i="1">
                    <a:solidFill>
                      <a:srgbClr val="000000"/>
                    </a:solidFill>
                    <a:sym typeface="Symbol" panose="05050102010706020507" pitchFamily="18" charset="2"/>
                  </a:rPr>
                  <a:t>L</a:t>
                </a:r>
                <a:r>
                  <a:rPr lang="en-US" altLang="en-US" baseline="30000">
                    <a:solidFill>
                      <a:srgbClr val="000000"/>
                    </a:solidFill>
                    <a:sym typeface="Symbol" panose="05050102010706020507" pitchFamily="18" charset="2"/>
                  </a:rPr>
                  <a:t>1/2</a:t>
                </a:r>
                <a:r>
                  <a:rPr lang="en-US" altLang="en-US">
                    <a:solidFill>
                      <a:srgbClr val="000000"/>
                    </a:solidFill>
                    <a:sym typeface="Symbol" panose="05050102010706020507" pitchFamily="18" charset="2"/>
                  </a:rPr>
                  <a:t> </a:t>
                </a:r>
                <a:r>
                  <a:rPr lang="en-US" altLang="en-US" sz="2000">
                    <a:solidFill>
                      <a:srgbClr val="000000"/>
                    </a:solidFill>
                    <a:sym typeface="Symbol" panose="05050102010706020507" pitchFamily="18" charset="2"/>
                  </a:rPr>
                  <a:t></a:t>
                </a:r>
                <a:r>
                  <a:rPr lang="en-US" altLang="en-US">
                    <a:solidFill>
                      <a:srgbClr val="000000"/>
                    </a:solidFill>
                    <a:sym typeface="Symbol" panose="05050102010706020507" pitchFamily="18" charset="2"/>
                  </a:rPr>
                  <a:t> </a:t>
                </a:r>
                <a:r>
                  <a:rPr lang="en-US" altLang="en-US" i="1">
                    <a:solidFill>
                      <a:srgbClr val="000000"/>
                    </a:solidFill>
                    <a:sym typeface="Symbol" panose="05050102010706020507" pitchFamily="18" charset="2"/>
                  </a:rPr>
                  <a:t>M</a:t>
                </a:r>
                <a:r>
                  <a:rPr lang="en-US" altLang="en-US" baseline="-25000">
                    <a:solidFill>
                      <a:srgbClr val="000000"/>
                    </a:solidFill>
                    <a:sym typeface="Symbol" panose="05050102010706020507" pitchFamily="18" charset="2"/>
                  </a:rPr>
                  <a:t>BH</a:t>
                </a:r>
              </a:p>
            </p:txBody>
          </p:sp>
        </p:grpSp>
        <p:sp>
          <p:nvSpPr>
            <p:cNvPr id="587866" name="Line 90"/>
            <p:cNvSpPr>
              <a:spLocks noChangeShapeType="1"/>
            </p:cNvSpPr>
            <p:nvPr/>
          </p:nvSpPr>
          <p:spPr bwMode="auto">
            <a:xfrm>
              <a:off x="5164" y="1488"/>
              <a:ext cx="24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87867" name="Line 91"/>
            <p:cNvSpPr>
              <a:spLocks noChangeShapeType="1"/>
            </p:cNvSpPr>
            <p:nvPr/>
          </p:nvSpPr>
          <p:spPr bwMode="auto">
            <a:xfrm>
              <a:off x="5404" y="1488"/>
              <a:ext cx="0" cy="12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87868" name="Line 92"/>
            <p:cNvSpPr>
              <a:spLocks noChangeShapeType="1"/>
            </p:cNvSpPr>
            <p:nvPr/>
          </p:nvSpPr>
          <p:spPr bwMode="auto">
            <a:xfrm>
              <a:off x="5212" y="2160"/>
              <a:ext cx="19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587869" name="Rectangle 93"/>
          <p:cNvSpPr>
            <a:spLocks noChangeArrowheads="1"/>
          </p:cNvSpPr>
          <p:nvPr/>
        </p:nvSpPr>
        <p:spPr bwMode="auto">
          <a:xfrm>
            <a:off x="381000" y="5943600"/>
            <a:ext cx="1447800" cy="533400"/>
          </a:xfrm>
          <a:prstGeom prst="rect">
            <a:avLst/>
          </a:prstGeom>
          <a:solidFill>
            <a:srgbClr val="CC99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0000"/>
                </a:solidFill>
              </a:rPr>
              <a:t>Application:</a:t>
            </a:r>
          </a:p>
        </p:txBody>
      </p:sp>
      <p:grpSp>
        <p:nvGrpSpPr>
          <p:cNvPr id="587870" name="Group 94"/>
          <p:cNvGrpSpPr>
            <a:grpSpLocks/>
          </p:cNvGrpSpPr>
          <p:nvPr/>
        </p:nvGrpSpPr>
        <p:grpSpPr bwMode="auto">
          <a:xfrm>
            <a:off x="6934200" y="5791200"/>
            <a:ext cx="1981200" cy="914400"/>
            <a:chOff x="4368" y="3648"/>
            <a:chExt cx="1248" cy="576"/>
          </a:xfrm>
        </p:grpSpPr>
        <p:sp>
          <p:nvSpPr>
            <p:cNvPr id="587871" name="Rectangle 95"/>
            <p:cNvSpPr>
              <a:spLocks noChangeArrowheads="1"/>
            </p:cNvSpPr>
            <p:nvPr/>
          </p:nvSpPr>
          <p:spPr bwMode="auto">
            <a:xfrm>
              <a:off x="4368" y="3888"/>
              <a:ext cx="1248" cy="336"/>
            </a:xfrm>
            <a:prstGeom prst="rect">
              <a:avLst/>
            </a:prstGeom>
            <a:solidFill>
              <a:srgbClr val="CC99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000000"/>
                  </a:solidFill>
                </a:rPr>
                <a:t>High-</a:t>
              </a:r>
              <a:r>
                <a:rPr lang="en-US" altLang="en-US" sz="2000" i="1">
                  <a:solidFill>
                    <a:srgbClr val="000000"/>
                  </a:solidFill>
                </a:rPr>
                <a:t>z</a:t>
              </a:r>
              <a:r>
                <a:rPr lang="en-US" altLang="en-US" sz="2000">
                  <a:solidFill>
                    <a:srgbClr val="000000"/>
                  </a:solidFill>
                </a:rPr>
                <a:t> AGNs</a:t>
              </a:r>
            </a:p>
          </p:txBody>
        </p:sp>
        <p:sp>
          <p:nvSpPr>
            <p:cNvPr id="587872" name="Line 96"/>
            <p:cNvSpPr>
              <a:spLocks noChangeShapeType="1"/>
            </p:cNvSpPr>
            <p:nvPr/>
          </p:nvSpPr>
          <p:spPr bwMode="auto">
            <a:xfrm>
              <a:off x="5088" y="3648"/>
              <a:ext cx="0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587873" name="Group 97"/>
          <p:cNvGrpSpPr>
            <a:grpSpLocks/>
          </p:cNvGrpSpPr>
          <p:nvPr/>
        </p:nvGrpSpPr>
        <p:grpSpPr bwMode="auto">
          <a:xfrm>
            <a:off x="4572000" y="5029200"/>
            <a:ext cx="2514600" cy="1676400"/>
            <a:chOff x="2880" y="3168"/>
            <a:chExt cx="1584" cy="1056"/>
          </a:xfrm>
        </p:grpSpPr>
        <p:sp>
          <p:nvSpPr>
            <p:cNvPr id="587874" name="Rectangle 98"/>
            <p:cNvSpPr>
              <a:spLocks noChangeArrowheads="1"/>
            </p:cNvSpPr>
            <p:nvPr/>
          </p:nvSpPr>
          <p:spPr bwMode="auto">
            <a:xfrm>
              <a:off x="2880" y="3888"/>
              <a:ext cx="1248" cy="336"/>
            </a:xfrm>
            <a:prstGeom prst="rect">
              <a:avLst/>
            </a:prstGeom>
            <a:solidFill>
              <a:srgbClr val="CC99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000000"/>
                  </a:solidFill>
                </a:rPr>
                <a:t>Low-</a:t>
              </a:r>
              <a:r>
                <a:rPr lang="en-US" altLang="en-US" sz="2000" i="1">
                  <a:solidFill>
                    <a:srgbClr val="000000"/>
                  </a:solidFill>
                </a:rPr>
                <a:t>z</a:t>
              </a:r>
              <a:r>
                <a:rPr lang="en-US" altLang="en-US" sz="2000">
                  <a:solidFill>
                    <a:srgbClr val="000000"/>
                  </a:solidFill>
                </a:rPr>
                <a:t> AGNs</a:t>
              </a:r>
            </a:p>
          </p:txBody>
        </p:sp>
        <p:sp>
          <p:nvSpPr>
            <p:cNvPr id="587875" name="Line 99"/>
            <p:cNvSpPr>
              <a:spLocks noChangeShapeType="1"/>
            </p:cNvSpPr>
            <p:nvPr/>
          </p:nvSpPr>
          <p:spPr bwMode="auto">
            <a:xfrm>
              <a:off x="3504" y="3168"/>
              <a:ext cx="0" cy="72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87876" name="Line 100"/>
            <p:cNvSpPr>
              <a:spLocks noChangeShapeType="1"/>
            </p:cNvSpPr>
            <p:nvPr/>
          </p:nvSpPr>
          <p:spPr bwMode="auto">
            <a:xfrm flipH="1">
              <a:off x="4128" y="3648"/>
              <a:ext cx="336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587877" name="Group 101"/>
          <p:cNvGrpSpPr>
            <a:grpSpLocks/>
          </p:cNvGrpSpPr>
          <p:nvPr/>
        </p:nvGrpSpPr>
        <p:grpSpPr bwMode="auto">
          <a:xfrm>
            <a:off x="3352800" y="3657600"/>
            <a:ext cx="990600" cy="3124200"/>
            <a:chOff x="2112" y="2304"/>
            <a:chExt cx="624" cy="1968"/>
          </a:xfrm>
        </p:grpSpPr>
        <p:sp>
          <p:nvSpPr>
            <p:cNvPr id="587878" name="Rectangle 102"/>
            <p:cNvSpPr>
              <a:spLocks noChangeArrowheads="1"/>
            </p:cNvSpPr>
            <p:nvPr/>
          </p:nvSpPr>
          <p:spPr bwMode="auto">
            <a:xfrm>
              <a:off x="2112" y="3744"/>
              <a:ext cx="624" cy="528"/>
            </a:xfrm>
            <a:prstGeom prst="rect">
              <a:avLst/>
            </a:prstGeom>
            <a:solidFill>
              <a:srgbClr val="CC99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000000"/>
                  </a:solidFill>
                </a:rPr>
                <a:t>BL Lac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000000"/>
                  </a:solidFill>
                </a:rPr>
                <a:t>objects</a:t>
              </a:r>
            </a:p>
          </p:txBody>
        </p:sp>
        <p:sp>
          <p:nvSpPr>
            <p:cNvPr id="587879" name="Line 103"/>
            <p:cNvSpPr>
              <a:spLocks noChangeShapeType="1"/>
            </p:cNvSpPr>
            <p:nvPr/>
          </p:nvSpPr>
          <p:spPr bwMode="auto">
            <a:xfrm>
              <a:off x="2688" y="2304"/>
              <a:ext cx="0" cy="14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87880" name="Line 104"/>
            <p:cNvSpPr>
              <a:spLocks noChangeShapeType="1"/>
            </p:cNvSpPr>
            <p:nvPr/>
          </p:nvSpPr>
          <p:spPr bwMode="auto">
            <a:xfrm>
              <a:off x="2304" y="3552"/>
              <a:ext cx="0" cy="1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68166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93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8534400" cy="1143000"/>
          </a:xfrm>
        </p:spPr>
        <p:txBody>
          <a:bodyPr/>
          <a:lstStyle/>
          <a:p>
            <a:r>
              <a:rPr lang="en-US" altLang="en-US" sz="4000"/>
              <a:t>Black Hole Mass Measurements (units of 10</a:t>
            </a:r>
            <a:r>
              <a:rPr lang="en-US" altLang="en-US" sz="4000" baseline="30000"/>
              <a:t>6</a:t>
            </a:r>
            <a:r>
              <a:rPr lang="en-US" altLang="en-US" sz="4000"/>
              <a:t> </a:t>
            </a:r>
            <a:r>
              <a:rPr lang="en-US" altLang="en-US" sz="4000" i="1"/>
              <a:t>M</a:t>
            </a:r>
            <a:r>
              <a:rPr lang="en-US" altLang="en-US" sz="4000" baseline="-25000">
                <a:sym typeface="Wingdings" panose="05000000000000000000" pitchFamily="2" charset="2"/>
              </a:rPr>
              <a:t></a:t>
            </a:r>
            <a:r>
              <a:rPr lang="en-US" altLang="en-US" sz="4000">
                <a:sym typeface="Wingdings" panose="05000000000000000000" pitchFamily="2" charset="2"/>
              </a:rPr>
              <a:t>)</a:t>
            </a:r>
          </a:p>
        </p:txBody>
      </p:sp>
      <p:graphicFrame>
        <p:nvGraphicFramePr>
          <p:cNvPr id="636931" name="Group 3"/>
          <p:cNvGraphicFramePr>
            <a:graphicFrameLocks noGrp="1"/>
          </p:cNvGraphicFramePr>
          <p:nvPr/>
        </p:nvGraphicFramePr>
        <p:xfrm>
          <a:off x="152400" y="1295400"/>
          <a:ext cx="8991600" cy="4772343"/>
        </p:xfrm>
        <a:graphic>
          <a:graphicData uri="http://schemas.openxmlformats.org/drawingml/2006/table">
            <a:tbl>
              <a:tblPr/>
              <a:tblGrid>
                <a:gridCol w="3001963"/>
                <a:gridCol w="1874837"/>
                <a:gridCol w="2057400"/>
                <a:gridCol w="2057400"/>
              </a:tblGrid>
              <a:tr h="45085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</a:rPr>
                        <a:t>Galaxy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</a:rPr>
                        <a:t>NGC 4258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</a:rPr>
                        <a:t>NGC 3227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</a:rPr>
                        <a:t>NGC 4151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7838">
                <a:tc gridSpan="4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</a:rPr>
                        <a:t>Direct methods: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5085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Megamasers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38.2 </a:t>
                      </a: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 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N/A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N/A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24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Stellar dynamics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33 </a:t>
                      </a: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 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7–20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&lt; 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706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Gas dynamics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– 260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r>
                        <a:rPr kumimoji="0" lang="en-US" altLang="en-U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+10</a:t>
                      </a:r>
                      <a:r>
                        <a:rPr kumimoji="0" lang="en-US" altLang="en-US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r>
                        <a:rPr kumimoji="0" lang="en-US" altLang="en-U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+7.5</a:t>
                      </a:r>
                      <a:r>
                        <a:rPr kumimoji="0" lang="en-US" altLang="en-US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24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Reverberation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N/A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7.63 </a:t>
                      </a: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</a:t>
                      </a: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1.7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46 </a:t>
                      </a: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 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0850">
                <a:tc gridSpan="4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</a:rPr>
                        <a:t>Indirect Methods:</a:t>
                      </a: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524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</a:t>
                      </a:r>
                      <a:r>
                        <a:rPr kumimoji="0" lang="en-US" altLang="en-US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BH</a:t>
                      </a: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</a:t>
                      </a: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sym typeface="Symbol" panose="05050102010706020507" pitchFamily="18" charset="2"/>
                        </a:rPr>
                        <a:t></a:t>
                      </a:r>
                      <a:r>
                        <a:rPr kumimoji="0" lang="en-US" altLang="en-US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sym typeface="Symbol" panose="05050102010706020507" pitchFamily="18" charset="2"/>
                        </a:rPr>
                        <a:t>*</a:t>
                      </a:r>
                      <a:endParaRPr kumimoji="0" lang="en-US" altLang="en-US" sz="28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6.1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085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R</a:t>
                      </a:r>
                      <a:r>
                        <a:rPr kumimoji="0" lang="en-US" altLang="en-US" sz="2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</a:t>
                      </a:r>
                      <a:r>
                        <a:rPr kumimoji="0" lang="en-US" altLang="en-US" sz="2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L</a:t>
                      </a: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scaling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N/A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65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36983" name="Text Box 55"/>
          <p:cNvSpPr txBox="1">
            <a:spLocks noChangeArrowheads="1"/>
          </p:cNvSpPr>
          <p:nvPr/>
        </p:nvSpPr>
        <p:spPr bwMode="auto">
          <a:xfrm>
            <a:off x="206375" y="6284913"/>
            <a:ext cx="5632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99CCFF"/>
                </a:solidFill>
                <a:sym typeface="Symbol" panose="05050102010706020507" pitchFamily="18" charset="2"/>
              </a:rPr>
              <a:t>References: see Peterson (2010) [arXiv:1001.3675]</a:t>
            </a:r>
          </a:p>
        </p:txBody>
      </p:sp>
    </p:spTree>
    <p:extLst>
      <p:ext uri="{BB962C8B-B14F-4D97-AF65-F5344CB8AC3E}">
        <p14:creationId xmlns:p14="http://schemas.microsoft.com/office/powerpoint/2010/main" val="204557008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AC4B3-5221-4503-B8D7-1CE3C1782304}" type="slidenum">
              <a:rPr lang="en-US" altLang="en-US">
                <a:solidFill>
                  <a:srgbClr val="FFFFFF"/>
                </a:solidFill>
              </a:rPr>
              <a:pPr/>
              <a:t>55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6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772400" cy="1143000"/>
          </a:xfrm>
        </p:spPr>
        <p:txBody>
          <a:bodyPr/>
          <a:lstStyle/>
          <a:p>
            <a:r>
              <a:rPr lang="en-US" altLang="en-US"/>
              <a:t>Black Hole Masses</a:t>
            </a:r>
          </a:p>
        </p:txBody>
      </p:sp>
      <p:sp>
        <p:nvSpPr>
          <p:cNvPr id="66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772400" cy="5181600"/>
          </a:xfrm>
        </p:spPr>
        <p:txBody>
          <a:bodyPr/>
          <a:lstStyle/>
          <a:p>
            <a:r>
              <a:rPr lang="en-US" altLang="en-US" sz="2800"/>
              <a:t>All direct methods have systematic uncertainties at the factor of 2 level (at least!).</a:t>
            </a:r>
          </a:p>
          <a:p>
            <a:pPr lvl="1"/>
            <a:r>
              <a:rPr lang="en-US" altLang="en-US" sz="2400"/>
              <a:t>NGC 4258 (megamasers) and Galactic Center are exceptions</a:t>
            </a:r>
          </a:p>
          <a:p>
            <a:r>
              <a:rPr lang="en-US" altLang="en-US" sz="2800"/>
              <a:t>Ignoring zero-point uncertainties, the prescriptions for AGN masses are probably believable at the 0.5 dex level.</a:t>
            </a:r>
          </a:p>
          <a:p>
            <a:r>
              <a:rPr lang="en-US" altLang="en-US" sz="2800"/>
              <a:t>If we desire higher accuracy, many difficulties appear.</a:t>
            </a:r>
          </a:p>
          <a:p>
            <a:pPr lvl="1"/>
            <a:r>
              <a:rPr lang="en-US" altLang="en-US" sz="2400"/>
              <a:t>e.g., should we characterize line widths by FWHM or line dispersion?</a:t>
            </a:r>
          </a:p>
        </p:txBody>
      </p:sp>
    </p:spTree>
    <p:extLst>
      <p:ext uri="{BB962C8B-B14F-4D97-AF65-F5344CB8AC3E}">
        <p14:creationId xmlns:p14="http://schemas.microsoft.com/office/powerpoint/2010/main" val="301331269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53" y="810492"/>
            <a:ext cx="9166853" cy="483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9021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65" y="77585"/>
            <a:ext cx="9473209" cy="679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4167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177" y="124179"/>
            <a:ext cx="9086578" cy="678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3862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9" y="155826"/>
            <a:ext cx="9233822" cy="670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9930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FF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E7E7E7"/>
      </a:accent6>
      <a:hlink>
        <a:srgbClr val="FFFFFF"/>
      </a:hlink>
      <a:folHlink>
        <a:srgbClr val="969696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tx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tx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2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</TotalTime>
  <Words>1448</Words>
  <Application>Microsoft Office PowerPoint</Application>
  <PresentationFormat>On-screen Show (4:3)</PresentationFormat>
  <Paragraphs>309</Paragraphs>
  <Slides>55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55</vt:i4>
      </vt:variant>
    </vt:vector>
  </HeadingPairs>
  <TitlesOfParts>
    <vt:vector size="70" baseType="lpstr">
      <vt:lpstr>Arial Unicode MS</vt:lpstr>
      <vt:lpstr>Arial</vt:lpstr>
      <vt:lpstr>Calibri</vt:lpstr>
      <vt:lpstr>Calibri Light</vt:lpstr>
      <vt:lpstr>Math A</vt:lpstr>
      <vt:lpstr>Math C</vt:lpstr>
      <vt:lpstr>Symbol</vt:lpstr>
      <vt:lpstr>Times New Roman</vt:lpstr>
      <vt:lpstr>Wingdings</vt:lpstr>
      <vt:lpstr>Office Theme</vt:lpstr>
      <vt:lpstr>Default Design</vt:lpstr>
      <vt:lpstr>Microsoft Word Document</vt:lpstr>
      <vt:lpstr>Microsoft Equation 3.0</vt:lpstr>
      <vt:lpstr>MathType 5.0 Equation</vt:lpstr>
      <vt:lpstr>MathType 6.0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Measuring Central Black-Hole Masses</vt:lpstr>
      <vt:lpstr>Direct vs. Indirect Methods</vt:lpstr>
      <vt:lpstr>“Primary”, “Secondary”, and “Tertiary” Methods</vt:lpstr>
      <vt:lpstr>The Center of the Milky Way</vt:lpstr>
      <vt:lpstr>Observing Supermassive Black Holes</vt:lpstr>
      <vt:lpstr>PowerPoint Presentation</vt:lpstr>
      <vt:lpstr>Virial Estimators for AGNs</vt:lpstr>
      <vt:lpstr>Reverberation Mapping</vt:lpstr>
      <vt:lpstr>Velocity-Delay Map</vt:lpstr>
      <vt:lpstr>Velocity-Delay Map for an Edge-On Ring</vt:lpstr>
      <vt:lpstr>Thick Geometries</vt:lpstr>
      <vt:lpstr>“Isodelay Surfaces”</vt:lpstr>
      <vt:lpstr>Two Simple Velocity-Delay Maps</vt:lpstr>
      <vt:lpstr>PowerPoint Presentation</vt:lpstr>
      <vt:lpstr>Reverberation Response of an Emission Line to a Variable Continuum</vt:lpstr>
      <vt:lpstr>Optical Velocity Delay Maps Show Infall in Balmer Lines</vt:lpstr>
      <vt:lpstr>A Complex Multicomponent Broad-Line Region?</vt:lpstr>
      <vt:lpstr>PowerPoint Presentation</vt:lpstr>
      <vt:lpstr>Emission-Line Lags</vt:lpstr>
      <vt:lpstr>Reverberation Mapping Results</vt:lpstr>
      <vt:lpstr>Measuring the Emission-Line Widths</vt:lpstr>
      <vt:lpstr>A Virialized BLR</vt:lpstr>
      <vt:lpstr>Reverberation-Based Masses</vt:lpstr>
      <vt:lpstr>The AGN MBH–* Relationship</vt:lpstr>
      <vt:lpstr>The AGN MBH–Lbulge Relationship</vt:lpstr>
      <vt:lpstr>Black Hole Mass Measurements (units of 106 M)</vt:lpstr>
      <vt:lpstr>Masses of Black Holes in AGNs </vt:lpstr>
      <vt:lpstr>BLR Scaling with Luminosity</vt:lpstr>
      <vt:lpstr>PowerPoint Presentation</vt:lpstr>
      <vt:lpstr>Black Hole Mass Measurements (units of 106 M)</vt:lpstr>
      <vt:lpstr>Black Hole Masses</vt:lpstr>
    </vt:vector>
  </TitlesOfParts>
  <Company>ELTE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Bence Kocsis</dc:creator>
  <cp:lastModifiedBy>Bence Kocsis</cp:lastModifiedBy>
  <cp:revision>8</cp:revision>
  <dcterms:created xsi:type="dcterms:W3CDTF">2015-11-17T12:19:40Z</dcterms:created>
  <dcterms:modified xsi:type="dcterms:W3CDTF">2015-11-17T13:09:49Z</dcterms:modified>
</cp:coreProperties>
</file>